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7" r:id="rId2"/>
    <p:sldId id="258" r:id="rId3"/>
    <p:sldId id="268" r:id="rId4"/>
    <p:sldId id="269" r:id="rId5"/>
    <p:sldId id="271" r:id="rId6"/>
    <p:sldId id="270" r:id="rId7"/>
    <p:sldId id="272" r:id="rId8"/>
    <p:sldId id="260" r:id="rId9"/>
    <p:sldId id="261" r:id="rId10"/>
    <p:sldId id="262" r:id="rId11"/>
    <p:sldId id="263" r:id="rId12"/>
    <p:sldId id="264" r:id="rId13"/>
    <p:sldId id="265" r:id="rId14"/>
    <p:sldId id="266" r:id="rId15"/>
    <p:sldId id="267" r:id="rId16"/>
    <p:sldId id="25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5768"/>
  </p:normalViewPr>
  <p:slideViewPr>
    <p:cSldViewPr snapToGrid="0" snapToObjects="1">
      <p:cViewPr varScale="1">
        <p:scale>
          <a:sx n="107" d="100"/>
          <a:sy n="107" d="100"/>
        </p:scale>
        <p:origin x="200" y="5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tiff>
</file>

<file path=ppt/media/image2.png>
</file>

<file path=ppt/media/image2.tiff>
</file>

<file path=ppt/media/image3.png>
</file>

<file path=ppt/media/image3.tiff>
</file>

<file path=ppt/media/image4.png>
</file>

<file path=ppt/media/image4.tiff>
</file>

<file path=ppt/media/image5.tiff>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51BE10-2262-604F-A47A-71AFB5D72D46}" type="datetimeFigureOut">
              <a:rPr lang="en-US" smtClean="0"/>
              <a:t>4/24/19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F7154E-3095-3141-B849-C3694F0A52AD}" type="slidenum">
              <a:rPr lang="en-US" smtClean="0"/>
              <a:t>‹#›</a:t>
            </a:fld>
            <a:endParaRPr lang="en-US"/>
          </a:p>
        </p:txBody>
      </p:sp>
    </p:spTree>
    <p:extLst>
      <p:ext uri="{BB962C8B-B14F-4D97-AF65-F5344CB8AC3E}">
        <p14:creationId xmlns:p14="http://schemas.microsoft.com/office/powerpoint/2010/main" val="465951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1" kern="1200" dirty="0">
                <a:solidFill>
                  <a:schemeClr val="tx1"/>
                </a:solidFill>
                <a:effectLst/>
                <a:latin typeface="+mn-lt"/>
                <a:ea typeface="+mn-ea"/>
                <a:cs typeface="+mn-cs"/>
              </a:rPr>
              <a:t>It is impossible to speak in such a way that you cannot be misunderstood.</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Our knowledge can only be finite, while our ignorance must necessarily be infinite.</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Those who promise us paradise on earth never produced anything but a hell.</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Science must begin with myths, and with the criticism of myths.</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No rational argument will have a rational effect on a man who does not want to adopt a rational attitude.</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Science may be described as the art of systematic over-simplification.</a:t>
            </a:r>
          </a:p>
          <a:p>
            <a:endParaRPr lang="en-US" sz="1200" b="0" i="1"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38F7154E-3095-3141-B849-C3694F0A52AD}" type="slidenum">
              <a:rPr lang="en-US" smtClean="0"/>
              <a:t>3</a:t>
            </a:fld>
            <a:endParaRPr lang="en-US"/>
          </a:p>
        </p:txBody>
      </p:sp>
    </p:spTree>
    <p:extLst>
      <p:ext uri="{BB962C8B-B14F-4D97-AF65-F5344CB8AC3E}">
        <p14:creationId xmlns:p14="http://schemas.microsoft.com/office/powerpoint/2010/main" val="2855260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7EE78-470D-C84B-BA6B-4501E42637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76857AE-8532-994C-8A99-475024C9FF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A2BC03E-4D92-904C-8C81-DEE2AA6A77A7}"/>
              </a:ext>
            </a:extLst>
          </p:cNvPr>
          <p:cNvSpPr>
            <a:spLocks noGrp="1"/>
          </p:cNvSpPr>
          <p:nvPr>
            <p:ph type="dt" sz="half" idx="10"/>
          </p:nvPr>
        </p:nvSpPr>
        <p:spPr/>
        <p:txBody>
          <a:bodyPr/>
          <a:lstStyle/>
          <a:p>
            <a:fld id="{2707BBF3-1E73-824F-BD90-254017B29144}" type="datetimeFigureOut">
              <a:rPr lang="en-US" smtClean="0"/>
              <a:t>4/24/19</a:t>
            </a:fld>
            <a:endParaRPr lang="en-US"/>
          </a:p>
        </p:txBody>
      </p:sp>
      <p:sp>
        <p:nvSpPr>
          <p:cNvPr id="5" name="Footer Placeholder 4">
            <a:extLst>
              <a:ext uri="{FF2B5EF4-FFF2-40B4-BE49-F238E27FC236}">
                <a16:creationId xmlns:a16="http://schemas.microsoft.com/office/drawing/2014/main" id="{64003C0F-757B-E041-A783-0C144038C2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346BE4-0DF5-6B4C-979C-792D9476D315}"/>
              </a:ext>
            </a:extLst>
          </p:cNvPr>
          <p:cNvSpPr>
            <a:spLocks noGrp="1"/>
          </p:cNvSpPr>
          <p:nvPr>
            <p:ph type="sldNum" sz="quarter" idx="12"/>
          </p:nvPr>
        </p:nvSpPr>
        <p:spPr/>
        <p:txBody>
          <a:bodyPr/>
          <a:lstStyle/>
          <a:p>
            <a:fld id="{967BF92B-BB95-2847-BB56-F5790C39D1A6}" type="slidenum">
              <a:rPr lang="en-US" smtClean="0"/>
              <a:t>‹#›</a:t>
            </a:fld>
            <a:endParaRPr lang="en-US"/>
          </a:p>
        </p:txBody>
      </p:sp>
    </p:spTree>
    <p:extLst>
      <p:ext uri="{BB962C8B-B14F-4D97-AF65-F5344CB8AC3E}">
        <p14:creationId xmlns:p14="http://schemas.microsoft.com/office/powerpoint/2010/main" val="1342841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C18C7-F9F8-A649-A078-FA0F291714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8BC2428-96D5-E044-A22E-F85BE912E6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6CD360-147A-7749-87D5-DA946176B469}"/>
              </a:ext>
            </a:extLst>
          </p:cNvPr>
          <p:cNvSpPr>
            <a:spLocks noGrp="1"/>
          </p:cNvSpPr>
          <p:nvPr>
            <p:ph type="dt" sz="half" idx="10"/>
          </p:nvPr>
        </p:nvSpPr>
        <p:spPr/>
        <p:txBody>
          <a:bodyPr/>
          <a:lstStyle/>
          <a:p>
            <a:fld id="{2707BBF3-1E73-824F-BD90-254017B29144}" type="datetimeFigureOut">
              <a:rPr lang="en-US" smtClean="0"/>
              <a:t>4/24/19</a:t>
            </a:fld>
            <a:endParaRPr lang="en-US"/>
          </a:p>
        </p:txBody>
      </p:sp>
      <p:sp>
        <p:nvSpPr>
          <p:cNvPr id="5" name="Footer Placeholder 4">
            <a:extLst>
              <a:ext uri="{FF2B5EF4-FFF2-40B4-BE49-F238E27FC236}">
                <a16:creationId xmlns:a16="http://schemas.microsoft.com/office/drawing/2014/main" id="{38E34775-8DFE-6F46-A37D-5CA737F89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238587-A258-3141-92C2-71662AF12C89}"/>
              </a:ext>
            </a:extLst>
          </p:cNvPr>
          <p:cNvSpPr>
            <a:spLocks noGrp="1"/>
          </p:cNvSpPr>
          <p:nvPr>
            <p:ph type="sldNum" sz="quarter" idx="12"/>
          </p:nvPr>
        </p:nvSpPr>
        <p:spPr/>
        <p:txBody>
          <a:bodyPr/>
          <a:lstStyle/>
          <a:p>
            <a:fld id="{967BF92B-BB95-2847-BB56-F5790C39D1A6}" type="slidenum">
              <a:rPr lang="en-US" smtClean="0"/>
              <a:t>‹#›</a:t>
            </a:fld>
            <a:endParaRPr lang="en-US"/>
          </a:p>
        </p:txBody>
      </p:sp>
    </p:spTree>
    <p:extLst>
      <p:ext uri="{BB962C8B-B14F-4D97-AF65-F5344CB8AC3E}">
        <p14:creationId xmlns:p14="http://schemas.microsoft.com/office/powerpoint/2010/main" val="1159521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F5D249-EA53-2A4A-A25E-E9A49B4266A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F6D5110-6374-7C46-9BE5-FCF36E5F1A0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9F4878-0D7E-034E-93DD-B312B2A12495}"/>
              </a:ext>
            </a:extLst>
          </p:cNvPr>
          <p:cNvSpPr>
            <a:spLocks noGrp="1"/>
          </p:cNvSpPr>
          <p:nvPr>
            <p:ph type="dt" sz="half" idx="10"/>
          </p:nvPr>
        </p:nvSpPr>
        <p:spPr/>
        <p:txBody>
          <a:bodyPr/>
          <a:lstStyle/>
          <a:p>
            <a:fld id="{2707BBF3-1E73-824F-BD90-254017B29144}" type="datetimeFigureOut">
              <a:rPr lang="en-US" smtClean="0"/>
              <a:t>4/24/19</a:t>
            </a:fld>
            <a:endParaRPr lang="en-US"/>
          </a:p>
        </p:txBody>
      </p:sp>
      <p:sp>
        <p:nvSpPr>
          <p:cNvPr id="5" name="Footer Placeholder 4">
            <a:extLst>
              <a:ext uri="{FF2B5EF4-FFF2-40B4-BE49-F238E27FC236}">
                <a16:creationId xmlns:a16="http://schemas.microsoft.com/office/drawing/2014/main" id="{06B333A3-AE79-6547-B9B5-14EBA4BF90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933D8E-89BA-BC4F-BB62-9D5DBF7F4797}"/>
              </a:ext>
            </a:extLst>
          </p:cNvPr>
          <p:cNvSpPr>
            <a:spLocks noGrp="1"/>
          </p:cNvSpPr>
          <p:nvPr>
            <p:ph type="sldNum" sz="quarter" idx="12"/>
          </p:nvPr>
        </p:nvSpPr>
        <p:spPr/>
        <p:txBody>
          <a:bodyPr/>
          <a:lstStyle/>
          <a:p>
            <a:fld id="{967BF92B-BB95-2847-BB56-F5790C39D1A6}" type="slidenum">
              <a:rPr lang="en-US" smtClean="0"/>
              <a:t>‹#›</a:t>
            </a:fld>
            <a:endParaRPr lang="en-US"/>
          </a:p>
        </p:txBody>
      </p:sp>
    </p:spTree>
    <p:extLst>
      <p:ext uri="{BB962C8B-B14F-4D97-AF65-F5344CB8AC3E}">
        <p14:creationId xmlns:p14="http://schemas.microsoft.com/office/powerpoint/2010/main" val="2856756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2C211-AE89-9148-916F-15E2A96872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11C693-1483-3F4A-A6E4-239DDA6D0B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FEBB85-7548-D84A-8D7D-15D717D36911}"/>
              </a:ext>
            </a:extLst>
          </p:cNvPr>
          <p:cNvSpPr>
            <a:spLocks noGrp="1"/>
          </p:cNvSpPr>
          <p:nvPr>
            <p:ph type="dt" sz="half" idx="10"/>
          </p:nvPr>
        </p:nvSpPr>
        <p:spPr/>
        <p:txBody>
          <a:bodyPr/>
          <a:lstStyle/>
          <a:p>
            <a:fld id="{2707BBF3-1E73-824F-BD90-254017B29144}" type="datetimeFigureOut">
              <a:rPr lang="en-US" smtClean="0"/>
              <a:t>4/24/19</a:t>
            </a:fld>
            <a:endParaRPr lang="en-US"/>
          </a:p>
        </p:txBody>
      </p:sp>
      <p:sp>
        <p:nvSpPr>
          <p:cNvPr id="5" name="Footer Placeholder 4">
            <a:extLst>
              <a:ext uri="{FF2B5EF4-FFF2-40B4-BE49-F238E27FC236}">
                <a16:creationId xmlns:a16="http://schemas.microsoft.com/office/drawing/2014/main" id="{AA42F049-3CEB-1F43-A6F9-D0C985C0B1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B53DA4-6393-6843-B575-35399FC9ADB3}"/>
              </a:ext>
            </a:extLst>
          </p:cNvPr>
          <p:cNvSpPr>
            <a:spLocks noGrp="1"/>
          </p:cNvSpPr>
          <p:nvPr>
            <p:ph type="sldNum" sz="quarter" idx="12"/>
          </p:nvPr>
        </p:nvSpPr>
        <p:spPr/>
        <p:txBody>
          <a:bodyPr/>
          <a:lstStyle/>
          <a:p>
            <a:fld id="{967BF92B-BB95-2847-BB56-F5790C39D1A6}" type="slidenum">
              <a:rPr lang="en-US" smtClean="0"/>
              <a:t>‹#›</a:t>
            </a:fld>
            <a:endParaRPr lang="en-US"/>
          </a:p>
        </p:txBody>
      </p:sp>
    </p:spTree>
    <p:extLst>
      <p:ext uri="{BB962C8B-B14F-4D97-AF65-F5344CB8AC3E}">
        <p14:creationId xmlns:p14="http://schemas.microsoft.com/office/powerpoint/2010/main" val="809462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9A312-57D4-DA4D-88B8-7F7CD779F5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C0AB053-E598-D745-B51F-19908E705F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9C6671-5853-5D4A-9F20-5048EB1C0ABA}"/>
              </a:ext>
            </a:extLst>
          </p:cNvPr>
          <p:cNvSpPr>
            <a:spLocks noGrp="1"/>
          </p:cNvSpPr>
          <p:nvPr>
            <p:ph type="dt" sz="half" idx="10"/>
          </p:nvPr>
        </p:nvSpPr>
        <p:spPr/>
        <p:txBody>
          <a:bodyPr/>
          <a:lstStyle/>
          <a:p>
            <a:fld id="{2707BBF3-1E73-824F-BD90-254017B29144}" type="datetimeFigureOut">
              <a:rPr lang="en-US" smtClean="0"/>
              <a:t>4/24/19</a:t>
            </a:fld>
            <a:endParaRPr lang="en-US"/>
          </a:p>
        </p:txBody>
      </p:sp>
      <p:sp>
        <p:nvSpPr>
          <p:cNvPr id="5" name="Footer Placeholder 4">
            <a:extLst>
              <a:ext uri="{FF2B5EF4-FFF2-40B4-BE49-F238E27FC236}">
                <a16:creationId xmlns:a16="http://schemas.microsoft.com/office/drawing/2014/main" id="{F1D643EF-09C4-E849-B05A-003936CC26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822DBA-0B65-3447-A1C9-F7448C14C693}"/>
              </a:ext>
            </a:extLst>
          </p:cNvPr>
          <p:cNvSpPr>
            <a:spLocks noGrp="1"/>
          </p:cNvSpPr>
          <p:nvPr>
            <p:ph type="sldNum" sz="quarter" idx="12"/>
          </p:nvPr>
        </p:nvSpPr>
        <p:spPr/>
        <p:txBody>
          <a:bodyPr/>
          <a:lstStyle/>
          <a:p>
            <a:fld id="{967BF92B-BB95-2847-BB56-F5790C39D1A6}" type="slidenum">
              <a:rPr lang="en-US" smtClean="0"/>
              <a:t>‹#›</a:t>
            </a:fld>
            <a:endParaRPr lang="en-US"/>
          </a:p>
        </p:txBody>
      </p:sp>
    </p:spTree>
    <p:extLst>
      <p:ext uri="{BB962C8B-B14F-4D97-AF65-F5344CB8AC3E}">
        <p14:creationId xmlns:p14="http://schemas.microsoft.com/office/powerpoint/2010/main" val="1660655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F4D2C-B3E3-3040-B0A2-7DAFA56E5A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BECEEE-FFD8-2547-ACA6-4082BAABAE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43976C9-7EB6-FF46-B39C-E30339D2CE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B543021-E122-E442-BA97-A1E6D0A72352}"/>
              </a:ext>
            </a:extLst>
          </p:cNvPr>
          <p:cNvSpPr>
            <a:spLocks noGrp="1"/>
          </p:cNvSpPr>
          <p:nvPr>
            <p:ph type="dt" sz="half" idx="10"/>
          </p:nvPr>
        </p:nvSpPr>
        <p:spPr/>
        <p:txBody>
          <a:bodyPr/>
          <a:lstStyle/>
          <a:p>
            <a:fld id="{2707BBF3-1E73-824F-BD90-254017B29144}" type="datetimeFigureOut">
              <a:rPr lang="en-US" smtClean="0"/>
              <a:t>4/24/19</a:t>
            </a:fld>
            <a:endParaRPr lang="en-US"/>
          </a:p>
        </p:txBody>
      </p:sp>
      <p:sp>
        <p:nvSpPr>
          <p:cNvPr id="6" name="Footer Placeholder 5">
            <a:extLst>
              <a:ext uri="{FF2B5EF4-FFF2-40B4-BE49-F238E27FC236}">
                <a16:creationId xmlns:a16="http://schemas.microsoft.com/office/drawing/2014/main" id="{4EE493AB-8653-9A47-B22A-4572B6F77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62104B-5DE3-E040-9D13-0C165BD05021}"/>
              </a:ext>
            </a:extLst>
          </p:cNvPr>
          <p:cNvSpPr>
            <a:spLocks noGrp="1"/>
          </p:cNvSpPr>
          <p:nvPr>
            <p:ph type="sldNum" sz="quarter" idx="12"/>
          </p:nvPr>
        </p:nvSpPr>
        <p:spPr/>
        <p:txBody>
          <a:bodyPr/>
          <a:lstStyle/>
          <a:p>
            <a:fld id="{967BF92B-BB95-2847-BB56-F5790C39D1A6}" type="slidenum">
              <a:rPr lang="en-US" smtClean="0"/>
              <a:t>‹#›</a:t>
            </a:fld>
            <a:endParaRPr lang="en-US"/>
          </a:p>
        </p:txBody>
      </p:sp>
    </p:spTree>
    <p:extLst>
      <p:ext uri="{BB962C8B-B14F-4D97-AF65-F5344CB8AC3E}">
        <p14:creationId xmlns:p14="http://schemas.microsoft.com/office/powerpoint/2010/main" val="10055869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093D0-94F6-CA4D-A1F3-C8FF6A22135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36C7FFA-C00C-B241-B44C-9C81614994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CC0424-6CB3-C444-8354-E523C73EEAC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77224A1-7DD6-EF41-B786-15FDF9F5B2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5FBDCB3-707F-FE44-A164-202894261D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F9BE3A-6CE8-1741-84B8-E23FD9E7B164}"/>
              </a:ext>
            </a:extLst>
          </p:cNvPr>
          <p:cNvSpPr>
            <a:spLocks noGrp="1"/>
          </p:cNvSpPr>
          <p:nvPr>
            <p:ph type="dt" sz="half" idx="10"/>
          </p:nvPr>
        </p:nvSpPr>
        <p:spPr/>
        <p:txBody>
          <a:bodyPr/>
          <a:lstStyle/>
          <a:p>
            <a:fld id="{2707BBF3-1E73-824F-BD90-254017B29144}" type="datetimeFigureOut">
              <a:rPr lang="en-US" smtClean="0"/>
              <a:t>4/24/19</a:t>
            </a:fld>
            <a:endParaRPr lang="en-US"/>
          </a:p>
        </p:txBody>
      </p:sp>
      <p:sp>
        <p:nvSpPr>
          <p:cNvPr id="8" name="Footer Placeholder 7">
            <a:extLst>
              <a:ext uri="{FF2B5EF4-FFF2-40B4-BE49-F238E27FC236}">
                <a16:creationId xmlns:a16="http://schemas.microsoft.com/office/drawing/2014/main" id="{39354FB9-EB10-C346-B019-11657BBFA6E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6B9E40B-2D24-B742-8EA4-1F9B74E804CD}"/>
              </a:ext>
            </a:extLst>
          </p:cNvPr>
          <p:cNvSpPr>
            <a:spLocks noGrp="1"/>
          </p:cNvSpPr>
          <p:nvPr>
            <p:ph type="sldNum" sz="quarter" idx="12"/>
          </p:nvPr>
        </p:nvSpPr>
        <p:spPr/>
        <p:txBody>
          <a:bodyPr/>
          <a:lstStyle/>
          <a:p>
            <a:fld id="{967BF92B-BB95-2847-BB56-F5790C39D1A6}" type="slidenum">
              <a:rPr lang="en-US" smtClean="0"/>
              <a:t>‹#›</a:t>
            </a:fld>
            <a:endParaRPr lang="en-US"/>
          </a:p>
        </p:txBody>
      </p:sp>
    </p:spTree>
    <p:extLst>
      <p:ext uri="{BB962C8B-B14F-4D97-AF65-F5344CB8AC3E}">
        <p14:creationId xmlns:p14="http://schemas.microsoft.com/office/powerpoint/2010/main" val="36093367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FF583-52B6-F644-A56D-C2BAB10FB1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9D8A519-A326-EA40-A7F8-B83D9436C223}"/>
              </a:ext>
            </a:extLst>
          </p:cNvPr>
          <p:cNvSpPr>
            <a:spLocks noGrp="1"/>
          </p:cNvSpPr>
          <p:nvPr>
            <p:ph type="dt" sz="half" idx="10"/>
          </p:nvPr>
        </p:nvSpPr>
        <p:spPr/>
        <p:txBody>
          <a:bodyPr/>
          <a:lstStyle/>
          <a:p>
            <a:fld id="{2707BBF3-1E73-824F-BD90-254017B29144}" type="datetimeFigureOut">
              <a:rPr lang="en-US" smtClean="0"/>
              <a:t>4/24/19</a:t>
            </a:fld>
            <a:endParaRPr lang="en-US"/>
          </a:p>
        </p:txBody>
      </p:sp>
      <p:sp>
        <p:nvSpPr>
          <p:cNvPr id="4" name="Footer Placeholder 3">
            <a:extLst>
              <a:ext uri="{FF2B5EF4-FFF2-40B4-BE49-F238E27FC236}">
                <a16:creationId xmlns:a16="http://schemas.microsoft.com/office/drawing/2014/main" id="{BAD73F20-C654-E942-A183-0896A6F7BA2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1C31063-BBDE-0A46-9A3C-787E2E509BDE}"/>
              </a:ext>
            </a:extLst>
          </p:cNvPr>
          <p:cNvSpPr>
            <a:spLocks noGrp="1"/>
          </p:cNvSpPr>
          <p:nvPr>
            <p:ph type="sldNum" sz="quarter" idx="12"/>
          </p:nvPr>
        </p:nvSpPr>
        <p:spPr/>
        <p:txBody>
          <a:bodyPr/>
          <a:lstStyle/>
          <a:p>
            <a:fld id="{967BF92B-BB95-2847-BB56-F5790C39D1A6}" type="slidenum">
              <a:rPr lang="en-US" smtClean="0"/>
              <a:t>‹#›</a:t>
            </a:fld>
            <a:endParaRPr lang="en-US"/>
          </a:p>
        </p:txBody>
      </p:sp>
    </p:spTree>
    <p:extLst>
      <p:ext uri="{BB962C8B-B14F-4D97-AF65-F5344CB8AC3E}">
        <p14:creationId xmlns:p14="http://schemas.microsoft.com/office/powerpoint/2010/main" val="186989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73BF2E-FCB1-F34C-A10A-A8E01270B47C}"/>
              </a:ext>
            </a:extLst>
          </p:cNvPr>
          <p:cNvSpPr>
            <a:spLocks noGrp="1"/>
          </p:cNvSpPr>
          <p:nvPr>
            <p:ph type="dt" sz="half" idx="10"/>
          </p:nvPr>
        </p:nvSpPr>
        <p:spPr/>
        <p:txBody>
          <a:bodyPr/>
          <a:lstStyle/>
          <a:p>
            <a:fld id="{2707BBF3-1E73-824F-BD90-254017B29144}" type="datetimeFigureOut">
              <a:rPr lang="en-US" smtClean="0"/>
              <a:t>4/24/19</a:t>
            </a:fld>
            <a:endParaRPr lang="en-US"/>
          </a:p>
        </p:txBody>
      </p:sp>
      <p:sp>
        <p:nvSpPr>
          <p:cNvPr id="3" name="Footer Placeholder 2">
            <a:extLst>
              <a:ext uri="{FF2B5EF4-FFF2-40B4-BE49-F238E27FC236}">
                <a16:creationId xmlns:a16="http://schemas.microsoft.com/office/drawing/2014/main" id="{585E4720-02BE-4F4C-A661-775328F9B99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7A8EB8-C724-3345-B4CC-4B8FB2860E2E}"/>
              </a:ext>
            </a:extLst>
          </p:cNvPr>
          <p:cNvSpPr>
            <a:spLocks noGrp="1"/>
          </p:cNvSpPr>
          <p:nvPr>
            <p:ph type="sldNum" sz="quarter" idx="12"/>
          </p:nvPr>
        </p:nvSpPr>
        <p:spPr/>
        <p:txBody>
          <a:bodyPr/>
          <a:lstStyle/>
          <a:p>
            <a:fld id="{967BF92B-BB95-2847-BB56-F5790C39D1A6}" type="slidenum">
              <a:rPr lang="en-US" smtClean="0"/>
              <a:t>‹#›</a:t>
            </a:fld>
            <a:endParaRPr lang="en-US"/>
          </a:p>
        </p:txBody>
      </p:sp>
    </p:spTree>
    <p:extLst>
      <p:ext uri="{BB962C8B-B14F-4D97-AF65-F5344CB8AC3E}">
        <p14:creationId xmlns:p14="http://schemas.microsoft.com/office/powerpoint/2010/main" val="1801238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DE7A2-FDE7-AF49-8C88-A819BF7EDA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DE9CAE-A243-8B43-BF8B-6AA25B4F5D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2423B3-93B0-CA4F-BD19-8818D1CF66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344525-4B34-344D-8C66-1C4A857201AF}"/>
              </a:ext>
            </a:extLst>
          </p:cNvPr>
          <p:cNvSpPr>
            <a:spLocks noGrp="1"/>
          </p:cNvSpPr>
          <p:nvPr>
            <p:ph type="dt" sz="half" idx="10"/>
          </p:nvPr>
        </p:nvSpPr>
        <p:spPr/>
        <p:txBody>
          <a:bodyPr/>
          <a:lstStyle/>
          <a:p>
            <a:fld id="{2707BBF3-1E73-824F-BD90-254017B29144}" type="datetimeFigureOut">
              <a:rPr lang="en-US" smtClean="0"/>
              <a:t>4/24/19</a:t>
            </a:fld>
            <a:endParaRPr lang="en-US"/>
          </a:p>
        </p:txBody>
      </p:sp>
      <p:sp>
        <p:nvSpPr>
          <p:cNvPr id="6" name="Footer Placeholder 5">
            <a:extLst>
              <a:ext uri="{FF2B5EF4-FFF2-40B4-BE49-F238E27FC236}">
                <a16:creationId xmlns:a16="http://schemas.microsoft.com/office/drawing/2014/main" id="{67EF6B4E-F249-FC44-B76C-D3A576C832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2758D6-E5BC-5C40-B3FA-64668300D7AE}"/>
              </a:ext>
            </a:extLst>
          </p:cNvPr>
          <p:cNvSpPr>
            <a:spLocks noGrp="1"/>
          </p:cNvSpPr>
          <p:nvPr>
            <p:ph type="sldNum" sz="quarter" idx="12"/>
          </p:nvPr>
        </p:nvSpPr>
        <p:spPr/>
        <p:txBody>
          <a:bodyPr/>
          <a:lstStyle/>
          <a:p>
            <a:fld id="{967BF92B-BB95-2847-BB56-F5790C39D1A6}" type="slidenum">
              <a:rPr lang="en-US" smtClean="0"/>
              <a:t>‹#›</a:t>
            </a:fld>
            <a:endParaRPr lang="en-US"/>
          </a:p>
        </p:txBody>
      </p:sp>
    </p:spTree>
    <p:extLst>
      <p:ext uri="{BB962C8B-B14F-4D97-AF65-F5344CB8AC3E}">
        <p14:creationId xmlns:p14="http://schemas.microsoft.com/office/powerpoint/2010/main" val="1618805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737B8-3108-E24C-B184-F5A89DDA91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8664500-A2A7-B349-9828-B11B583BBF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52D81D6-E68C-D648-8F63-413961A415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BB3B63-E825-7C41-AFBC-9764FB92A5DD}"/>
              </a:ext>
            </a:extLst>
          </p:cNvPr>
          <p:cNvSpPr>
            <a:spLocks noGrp="1"/>
          </p:cNvSpPr>
          <p:nvPr>
            <p:ph type="dt" sz="half" idx="10"/>
          </p:nvPr>
        </p:nvSpPr>
        <p:spPr/>
        <p:txBody>
          <a:bodyPr/>
          <a:lstStyle/>
          <a:p>
            <a:fld id="{2707BBF3-1E73-824F-BD90-254017B29144}" type="datetimeFigureOut">
              <a:rPr lang="en-US" smtClean="0"/>
              <a:t>4/24/19</a:t>
            </a:fld>
            <a:endParaRPr lang="en-US"/>
          </a:p>
        </p:txBody>
      </p:sp>
      <p:sp>
        <p:nvSpPr>
          <p:cNvPr id="6" name="Footer Placeholder 5">
            <a:extLst>
              <a:ext uri="{FF2B5EF4-FFF2-40B4-BE49-F238E27FC236}">
                <a16:creationId xmlns:a16="http://schemas.microsoft.com/office/drawing/2014/main" id="{FCB9404C-6DCF-8745-86BA-1F54EEAFC4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F20C31-2EAA-A843-AF0D-F0F1A47D5862}"/>
              </a:ext>
            </a:extLst>
          </p:cNvPr>
          <p:cNvSpPr>
            <a:spLocks noGrp="1"/>
          </p:cNvSpPr>
          <p:nvPr>
            <p:ph type="sldNum" sz="quarter" idx="12"/>
          </p:nvPr>
        </p:nvSpPr>
        <p:spPr/>
        <p:txBody>
          <a:bodyPr/>
          <a:lstStyle/>
          <a:p>
            <a:fld id="{967BF92B-BB95-2847-BB56-F5790C39D1A6}" type="slidenum">
              <a:rPr lang="en-US" smtClean="0"/>
              <a:t>‹#›</a:t>
            </a:fld>
            <a:endParaRPr lang="en-US"/>
          </a:p>
        </p:txBody>
      </p:sp>
    </p:spTree>
    <p:extLst>
      <p:ext uri="{BB962C8B-B14F-4D97-AF65-F5344CB8AC3E}">
        <p14:creationId xmlns:p14="http://schemas.microsoft.com/office/powerpoint/2010/main" val="819507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FAE831-EE3B-8942-940D-01653E68EE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4FCB5D9-C54E-B746-85EC-B64BBAFA7CB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7D7C40-7694-F947-83C4-115335B51C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07BBF3-1E73-824F-BD90-254017B29144}" type="datetimeFigureOut">
              <a:rPr lang="en-US" smtClean="0"/>
              <a:t>4/24/19</a:t>
            </a:fld>
            <a:endParaRPr lang="en-US"/>
          </a:p>
        </p:txBody>
      </p:sp>
      <p:sp>
        <p:nvSpPr>
          <p:cNvPr id="5" name="Footer Placeholder 4">
            <a:extLst>
              <a:ext uri="{FF2B5EF4-FFF2-40B4-BE49-F238E27FC236}">
                <a16:creationId xmlns:a16="http://schemas.microsoft.com/office/drawing/2014/main" id="{B9968CEC-214F-9A48-9EB3-547202FE68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42632A6-9BA5-0448-BC8F-C1EE995667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7BF92B-BB95-2847-BB56-F5790C39D1A6}" type="slidenum">
              <a:rPr lang="en-US" smtClean="0"/>
              <a:t>‹#›</a:t>
            </a:fld>
            <a:endParaRPr lang="en-US"/>
          </a:p>
        </p:txBody>
      </p:sp>
    </p:spTree>
    <p:extLst>
      <p:ext uri="{BB962C8B-B14F-4D97-AF65-F5344CB8AC3E}">
        <p14:creationId xmlns:p14="http://schemas.microsoft.com/office/powerpoint/2010/main" val="255094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gyqi@ion.ac.c"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mailto:gyqi@ion.ac.cn"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www.nature.com/articles/d41586-019-00857-9" TargetMode="External"/><Relationship Id="rId3" Type="http://schemas.openxmlformats.org/officeDocument/2006/relationships/hyperlink" Target="https://ggplot2.tidyverse.org/index.html" TargetMode="External"/><Relationship Id="rId7" Type="http://schemas.openxmlformats.org/officeDocument/2006/relationships/hyperlink" Target="https://www.nature.com/articles/d41586-019-00874-8" TargetMode="External"/><Relationship Id="rId2" Type="http://schemas.openxmlformats.org/officeDocument/2006/relationships/hyperlink" Target="https://rmarkdown.rstudio.com/" TargetMode="External"/><Relationship Id="rId1" Type="http://schemas.openxmlformats.org/officeDocument/2006/relationships/slideLayout" Target="../slideLayouts/slideLayout2.xml"/><Relationship Id="rId6" Type="http://schemas.openxmlformats.org/officeDocument/2006/relationships/hyperlink" Target="https://en.wikipedia.org/wiki/Misunderstandings_of_p-values" TargetMode="External"/><Relationship Id="rId5" Type="http://schemas.openxmlformats.org/officeDocument/2006/relationships/hyperlink" Target="https://towardsdatascience.com/a-case-study-of-the-p-value-f0d708861334" TargetMode="External"/><Relationship Id="rId4" Type="http://schemas.openxmlformats.org/officeDocument/2006/relationships/hyperlink" Target="https://www.bioconductor.or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900A7-C8D6-7848-9F2B-44FBCC3DDF66}"/>
              </a:ext>
            </a:extLst>
          </p:cNvPr>
          <p:cNvSpPr>
            <a:spLocks noGrp="1"/>
          </p:cNvSpPr>
          <p:nvPr>
            <p:ph type="ctrTitle"/>
          </p:nvPr>
        </p:nvSpPr>
        <p:spPr>
          <a:xfrm>
            <a:off x="1524000" y="1600200"/>
            <a:ext cx="9615055" cy="1108219"/>
          </a:xfrm>
        </p:spPr>
        <p:txBody>
          <a:bodyPr/>
          <a:lstStyle/>
          <a:p>
            <a:r>
              <a:rPr lang="en-US" altLang="zh-CN" dirty="0"/>
              <a:t>《</a:t>
            </a:r>
            <a:r>
              <a:rPr lang="zh-CN" altLang="en-US" dirty="0"/>
              <a:t>生物医学统计学</a:t>
            </a:r>
            <a:r>
              <a:rPr lang="en-US" altLang="zh-CN" dirty="0"/>
              <a:t>》</a:t>
            </a:r>
            <a:r>
              <a:rPr lang="zh-CN" altLang="en-US" dirty="0"/>
              <a:t>讨论课</a:t>
            </a:r>
            <a:endParaRPr lang="en-US" dirty="0"/>
          </a:p>
        </p:txBody>
      </p:sp>
      <p:sp>
        <p:nvSpPr>
          <p:cNvPr id="3" name="Subtitle 2">
            <a:extLst>
              <a:ext uri="{FF2B5EF4-FFF2-40B4-BE49-F238E27FC236}">
                <a16:creationId xmlns:a16="http://schemas.microsoft.com/office/drawing/2014/main" id="{957FE9D4-EE3B-4E4B-B3E3-88880B121E0D}"/>
              </a:ext>
            </a:extLst>
          </p:cNvPr>
          <p:cNvSpPr>
            <a:spLocks noGrp="1"/>
          </p:cNvSpPr>
          <p:nvPr>
            <p:ph type="subTitle" idx="1"/>
          </p:nvPr>
        </p:nvSpPr>
        <p:spPr/>
        <p:txBody>
          <a:bodyPr/>
          <a:lstStyle/>
          <a:p>
            <a:pPr defTabSz="315468">
              <a:defRPr sz="1998"/>
            </a:pPr>
            <a:r>
              <a:rPr lang="zh-CN" altLang="en-US" dirty="0"/>
              <a:t>齐光耀</a:t>
            </a:r>
          </a:p>
          <a:p>
            <a:pPr defTabSz="315468">
              <a:defRPr sz="1998"/>
            </a:pPr>
            <a:r>
              <a:rPr lang="en-US" u="sng" dirty="0">
                <a:hlinkClick r:id="rId2"/>
              </a:rPr>
              <a:t>gyqi@ion.ac.cn</a:t>
            </a:r>
          </a:p>
          <a:p>
            <a:pPr defTabSz="315468">
              <a:defRPr sz="1998"/>
            </a:pPr>
            <a:r>
              <a:rPr lang="en-US" dirty="0"/>
              <a:t>2019</a:t>
            </a:r>
            <a:r>
              <a:rPr lang="zh-CN" altLang="en-US" dirty="0"/>
              <a:t>年</a:t>
            </a:r>
            <a:r>
              <a:rPr lang="en-US" altLang="zh-CN" dirty="0"/>
              <a:t>4</a:t>
            </a:r>
            <a:r>
              <a:rPr lang="zh-CN" altLang="en-US" dirty="0"/>
              <a:t>月</a:t>
            </a:r>
            <a:r>
              <a:rPr lang="en-US" altLang="zh-CN"/>
              <a:t>24</a:t>
            </a:r>
            <a:r>
              <a:rPr lang="zh-CN" altLang="en-US"/>
              <a:t>日</a:t>
            </a:r>
            <a:endParaRPr lang="zh-CN" altLang="en-US" dirty="0"/>
          </a:p>
        </p:txBody>
      </p:sp>
      <p:sp>
        <p:nvSpPr>
          <p:cNvPr id="4" name="Slide Number Placeholder 3">
            <a:extLst>
              <a:ext uri="{FF2B5EF4-FFF2-40B4-BE49-F238E27FC236}">
                <a16:creationId xmlns:a16="http://schemas.microsoft.com/office/drawing/2014/main" id="{95942FA2-3C7C-8D4D-9D2F-842B7B0ACE32}"/>
              </a:ext>
            </a:extLst>
          </p:cNvPr>
          <p:cNvSpPr>
            <a:spLocks noGrp="1"/>
          </p:cNvSpPr>
          <p:nvPr>
            <p:ph type="sldNum" sz="quarter" idx="12"/>
          </p:nvPr>
        </p:nvSpPr>
        <p:spPr/>
        <p:txBody>
          <a:bodyPr/>
          <a:lstStyle/>
          <a:p>
            <a:fld id="{02969D69-448C-9640-832D-A134F4DEEA65}" type="slidenum">
              <a:rPr lang="en-US" smtClean="0"/>
              <a:t>1</a:t>
            </a:fld>
            <a:endParaRPr lang="en-US"/>
          </a:p>
        </p:txBody>
      </p:sp>
    </p:spTree>
    <p:extLst>
      <p:ext uri="{BB962C8B-B14F-4D97-AF65-F5344CB8AC3E}">
        <p14:creationId xmlns:p14="http://schemas.microsoft.com/office/powerpoint/2010/main" val="30054317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F2D28-B23A-D041-B483-C7558D374563}"/>
              </a:ext>
            </a:extLst>
          </p:cNvPr>
          <p:cNvSpPr>
            <a:spLocks noGrp="1"/>
          </p:cNvSpPr>
          <p:nvPr>
            <p:ph type="title"/>
          </p:nvPr>
        </p:nvSpPr>
        <p:spPr/>
        <p:txBody>
          <a:bodyPr/>
          <a:lstStyle/>
          <a:p>
            <a:r>
              <a:rPr lang="en-US" dirty="0">
                <a:solidFill>
                  <a:srgbClr val="000000"/>
                </a:solidFill>
                <a:latin typeface="Calibri" panose="020F0502020204030204" pitchFamily="34" charset="0"/>
              </a:rPr>
              <a:t>2019/5/22</a:t>
            </a:r>
            <a:endParaRPr lang="en-US" dirty="0"/>
          </a:p>
        </p:txBody>
      </p:sp>
      <p:sp>
        <p:nvSpPr>
          <p:cNvPr id="3" name="Content Placeholder 2">
            <a:extLst>
              <a:ext uri="{FF2B5EF4-FFF2-40B4-BE49-F238E27FC236}">
                <a16:creationId xmlns:a16="http://schemas.microsoft.com/office/drawing/2014/main" id="{D9D84022-28B2-D249-B6D8-0C07EEAFADE2}"/>
              </a:ext>
            </a:extLst>
          </p:cNvPr>
          <p:cNvSpPr>
            <a:spLocks noGrp="1"/>
          </p:cNvSpPr>
          <p:nvPr>
            <p:ph idx="1"/>
          </p:nvPr>
        </p:nvSpPr>
        <p:spPr/>
        <p:txBody>
          <a:bodyPr/>
          <a:lstStyle/>
          <a:p>
            <a:endParaRPr lang="en-US"/>
          </a:p>
        </p:txBody>
      </p:sp>
      <p:graphicFrame>
        <p:nvGraphicFramePr>
          <p:cNvPr id="4" name="Table 3">
            <a:extLst>
              <a:ext uri="{FF2B5EF4-FFF2-40B4-BE49-F238E27FC236}">
                <a16:creationId xmlns:a16="http://schemas.microsoft.com/office/drawing/2014/main" id="{BCE14203-DD47-434F-A86B-0C19F66A8EA0}"/>
              </a:ext>
            </a:extLst>
          </p:cNvPr>
          <p:cNvGraphicFramePr>
            <a:graphicFrameLocks noGrp="1"/>
          </p:cNvGraphicFramePr>
          <p:nvPr>
            <p:extLst>
              <p:ext uri="{D42A27DB-BD31-4B8C-83A1-F6EECF244321}">
                <p14:modId xmlns:p14="http://schemas.microsoft.com/office/powerpoint/2010/main" val="1434999725"/>
              </p:ext>
            </p:extLst>
          </p:nvPr>
        </p:nvGraphicFramePr>
        <p:xfrm>
          <a:off x="2896286" y="2366486"/>
          <a:ext cx="6121399" cy="3269615"/>
        </p:xfrm>
        <a:graphic>
          <a:graphicData uri="http://schemas.openxmlformats.org/drawingml/2006/table">
            <a:tbl>
              <a:tblPr/>
              <a:tblGrid>
                <a:gridCol w="826959">
                  <a:extLst>
                    <a:ext uri="{9D8B030D-6E8A-4147-A177-3AD203B41FA5}">
                      <a16:colId xmlns:a16="http://schemas.microsoft.com/office/drawing/2014/main" val="1725684592"/>
                    </a:ext>
                  </a:extLst>
                </a:gridCol>
                <a:gridCol w="826959">
                  <a:extLst>
                    <a:ext uri="{9D8B030D-6E8A-4147-A177-3AD203B41FA5}">
                      <a16:colId xmlns:a16="http://schemas.microsoft.com/office/drawing/2014/main" val="621637064"/>
                    </a:ext>
                  </a:extLst>
                </a:gridCol>
                <a:gridCol w="826959">
                  <a:extLst>
                    <a:ext uri="{9D8B030D-6E8A-4147-A177-3AD203B41FA5}">
                      <a16:colId xmlns:a16="http://schemas.microsoft.com/office/drawing/2014/main" val="2352995555"/>
                    </a:ext>
                  </a:extLst>
                </a:gridCol>
                <a:gridCol w="2813563">
                  <a:extLst>
                    <a:ext uri="{9D8B030D-6E8A-4147-A177-3AD203B41FA5}">
                      <a16:colId xmlns:a16="http://schemas.microsoft.com/office/drawing/2014/main" val="2174317404"/>
                    </a:ext>
                  </a:extLst>
                </a:gridCol>
                <a:gridCol w="826959">
                  <a:extLst>
                    <a:ext uri="{9D8B030D-6E8A-4147-A177-3AD203B41FA5}">
                      <a16:colId xmlns:a16="http://schemas.microsoft.com/office/drawing/2014/main" val="3439612588"/>
                    </a:ext>
                  </a:extLst>
                </a:gridCol>
              </a:tblGrid>
              <a:tr h="203200">
                <a:tc>
                  <a:txBody>
                    <a:bodyPr/>
                    <a:lstStyle/>
                    <a:p>
                      <a:pPr algn="ctr" fontAlgn="b"/>
                      <a:r>
                        <a:rPr lang="en-US" sz="1200" b="0" i="0" u="none" strike="noStrike">
                          <a:solidFill>
                            <a:srgbClr val="000000"/>
                          </a:solidFill>
                          <a:effectLst/>
                          <a:latin typeface="Calibri" panose="020F0502020204030204" pitchFamily="34" charset="0"/>
                        </a:rPr>
                        <a:t>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100" b="0" i="0" u="none" strike="noStrike">
                          <a:solidFill>
                            <a:srgbClr val="000000"/>
                          </a:solidFill>
                          <a:effectLst/>
                          <a:latin typeface="Calibri" panose="020F0502020204030204" pitchFamily="34" charset="0"/>
                        </a:rPr>
                        <a:t>余阳</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100" b="0" i="0" u="none" strike="noStrike">
                          <a:solidFill>
                            <a:srgbClr val="000000"/>
                          </a:solidFill>
                          <a:effectLst/>
                          <a:latin typeface="Calibri" panose="020F0502020204030204" pitchFamily="34" charset="0"/>
                        </a:rPr>
                        <a:t>生化细胞所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rowSpan="5">
                  <a:txBody>
                    <a:bodyPr/>
                    <a:lstStyle/>
                    <a:p>
                      <a:pPr algn="ctr" fontAlgn="ctr"/>
                      <a:r>
                        <a:rPr lang="en-US" sz="1200" b="1" i="0" u="none" strike="noStrike">
                          <a:solidFill>
                            <a:srgbClr val="000000"/>
                          </a:solidFill>
                          <a:effectLst/>
                          <a:latin typeface="宋体" panose="02010600030101010101" pitchFamily="2" charset="-122"/>
                          <a:ea typeface="宋体" panose="02010600030101010101" pitchFamily="2" charset="-122"/>
                        </a:rPr>
                        <a:t>P-value</a:t>
                      </a:r>
                    </a:p>
                  </a:txBody>
                  <a:tcPr marL="9525" marR="9525" marT="9525"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rowSpan="14">
                  <a:txBody>
                    <a:bodyPr/>
                    <a:lstStyle/>
                    <a:p>
                      <a:pPr algn="ctr" fontAlgn="ctr"/>
                      <a:r>
                        <a:rPr lang="en-US" sz="1200" b="0" i="0" u="none" strike="noStrike">
                          <a:solidFill>
                            <a:srgbClr val="000000"/>
                          </a:solidFill>
                          <a:effectLst/>
                          <a:latin typeface="Calibri" panose="020F0502020204030204" pitchFamily="34" charset="0"/>
                        </a:rPr>
                        <a:t>2019/5/22</a:t>
                      </a:r>
                    </a:p>
                  </a:txBody>
                  <a:tcPr marL="9525" marR="9525" marT="9525" marB="0" anchor="ctr">
                    <a:lnL>
                      <a:noFill/>
                    </a:lnL>
                    <a:lnR>
                      <a:noFill/>
                    </a:lnR>
                    <a:lnT>
                      <a:noFill/>
                    </a:lnT>
                    <a:lnB>
                      <a:noFill/>
                    </a:lnB>
                    <a:solidFill>
                      <a:srgbClr val="00B050"/>
                    </a:solidFill>
                  </a:tcPr>
                </a:tc>
                <a:extLst>
                  <a:ext uri="{0D108BD9-81ED-4DB2-BD59-A6C34878D82A}">
                    <a16:rowId xmlns:a16="http://schemas.microsoft.com/office/drawing/2014/main" val="1087040797"/>
                  </a:ext>
                </a:extLst>
              </a:tr>
              <a:tr h="203200">
                <a:tc>
                  <a:txBody>
                    <a:bodyPr/>
                    <a:lstStyle/>
                    <a:p>
                      <a:pPr algn="ctr" fontAlgn="b"/>
                      <a:r>
                        <a:rPr lang="en-US" sz="1200" b="0" i="0" u="none" strike="noStrike">
                          <a:solidFill>
                            <a:srgbClr val="000000"/>
                          </a:solidFill>
                          <a:effectLst/>
                          <a:latin typeface="Calibri" panose="020F0502020204030204" pitchFamily="34" charset="0"/>
                        </a:rPr>
                        <a:t>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100" b="0" i="0" u="none" strike="noStrike">
                          <a:solidFill>
                            <a:srgbClr val="000000"/>
                          </a:solidFill>
                          <a:effectLst/>
                          <a:latin typeface="Calibri" panose="020F0502020204030204" pitchFamily="34" charset="0"/>
                        </a:rPr>
                        <a:t>张蔚</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100" b="0" i="0" u="none" strike="noStrike">
                          <a:solidFill>
                            <a:srgbClr val="000000"/>
                          </a:solidFill>
                          <a:effectLst/>
                          <a:latin typeface="Calibri" panose="020F0502020204030204" pitchFamily="34" charset="0"/>
                        </a:rPr>
                        <a:t>生化细胞所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164493765"/>
                  </a:ext>
                </a:extLst>
              </a:tr>
              <a:tr h="203200">
                <a:tc>
                  <a:txBody>
                    <a:bodyPr/>
                    <a:lstStyle/>
                    <a:p>
                      <a:pPr algn="ctr" fontAlgn="b"/>
                      <a:r>
                        <a:rPr lang="en-US" sz="1200" b="0" i="0" u="none" strike="noStrike">
                          <a:solidFill>
                            <a:srgbClr val="000000"/>
                          </a:solidFill>
                          <a:effectLst/>
                          <a:latin typeface="Calibri" panose="020F0502020204030204" pitchFamily="34" charset="0"/>
                        </a:rPr>
                        <a:t>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100" b="0" i="0" u="none" strike="noStrike">
                          <a:solidFill>
                            <a:srgbClr val="000000"/>
                          </a:solidFill>
                          <a:effectLst/>
                          <a:latin typeface="Calibri" panose="020F0502020204030204" pitchFamily="34" charset="0"/>
                        </a:rPr>
                        <a:t>贡天雨</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100" b="0" i="0" u="none" strike="noStrike">
                          <a:solidFill>
                            <a:srgbClr val="000000"/>
                          </a:solidFill>
                          <a:effectLst/>
                          <a:latin typeface="Calibri" panose="020F0502020204030204" pitchFamily="34" charset="0"/>
                        </a:rPr>
                        <a:t>植生生态所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932975132"/>
                  </a:ext>
                </a:extLst>
              </a:tr>
              <a:tr h="203200">
                <a:tc>
                  <a:txBody>
                    <a:bodyPr/>
                    <a:lstStyle/>
                    <a:p>
                      <a:pPr algn="ctr" fontAlgn="b"/>
                      <a:r>
                        <a:rPr lang="en-US" sz="1200" b="0" i="0" u="none" strike="noStrike">
                          <a:solidFill>
                            <a:srgbClr val="000000"/>
                          </a:solidFill>
                          <a:effectLst/>
                          <a:latin typeface="Calibri" panose="020F0502020204030204" pitchFamily="34" charset="0"/>
                        </a:rPr>
                        <a:t>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1100" b="0" i="0" u="none" strike="noStrike">
                          <a:solidFill>
                            <a:srgbClr val="000000"/>
                          </a:solidFill>
                          <a:effectLst/>
                          <a:latin typeface="Calibri" panose="020F0502020204030204" pitchFamily="34" charset="0"/>
                        </a:rPr>
                        <a:t>罗振玲</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1100" b="0" i="0" u="none" strike="noStrike">
                          <a:solidFill>
                            <a:srgbClr val="000000"/>
                          </a:solidFill>
                          <a:effectLst/>
                          <a:latin typeface="Calibri" panose="020F0502020204030204" pitchFamily="34" charset="0"/>
                        </a:rPr>
                        <a:t>逆境中心</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296444140"/>
                  </a:ext>
                </a:extLst>
              </a:tr>
              <a:tr h="203200">
                <a:tc>
                  <a:txBody>
                    <a:bodyPr/>
                    <a:lstStyle/>
                    <a:p>
                      <a:pPr algn="ctr" fontAlgn="b"/>
                      <a:r>
                        <a:rPr lang="en-US" sz="1200" b="0" i="0" u="none" strike="noStrike">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100" b="0" i="0" u="none" strike="noStrike">
                          <a:solidFill>
                            <a:srgbClr val="000000"/>
                          </a:solidFill>
                          <a:effectLst/>
                          <a:latin typeface="Calibri" panose="020F0502020204030204" pitchFamily="34" charset="0"/>
                        </a:rPr>
                        <a:t>徐心怡</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100" b="0" i="0" u="none" strike="noStrike">
                          <a:solidFill>
                            <a:srgbClr val="000000"/>
                          </a:solidFill>
                          <a:effectLst/>
                          <a:latin typeface="Calibri" panose="020F0502020204030204" pitchFamily="34" charset="0"/>
                        </a:rPr>
                        <a:t>生化细胞所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807256349"/>
                  </a:ext>
                </a:extLst>
              </a:tr>
              <a:tr h="203200">
                <a:tc>
                  <a:txBody>
                    <a:bodyPr/>
                    <a:lstStyle/>
                    <a:p>
                      <a:pPr algn="ctr" fontAlgn="b"/>
                      <a:r>
                        <a:rPr lang="en-US" sz="1200" b="0" i="0" u="none" strike="noStrike">
                          <a:solidFill>
                            <a:srgbClr val="000000"/>
                          </a:solidFill>
                          <a:effectLst/>
                          <a:latin typeface="Calibri" panose="020F0502020204030204" pitchFamily="34" charset="0"/>
                        </a:rPr>
                        <a:t>28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100" b="0" i="0" u="none" strike="noStrike">
                          <a:solidFill>
                            <a:srgbClr val="000000"/>
                          </a:solidFill>
                          <a:effectLst/>
                          <a:latin typeface="Calibri" panose="020F0502020204030204" pitchFamily="34" charset="0"/>
                        </a:rPr>
                        <a:t>池帅帅</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100" b="0" i="0" u="none" strike="noStrike">
                          <a:solidFill>
                            <a:srgbClr val="000000"/>
                          </a:solidFill>
                          <a:effectLst/>
                          <a:latin typeface="Calibri" panose="020F0502020204030204" pitchFamily="34" charset="0"/>
                        </a:rPr>
                        <a:t>上海药物研究所</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rowSpan="9">
                  <a:txBody>
                    <a:bodyPr/>
                    <a:lstStyle/>
                    <a:p>
                      <a:pPr algn="ctr" fontAlgn="ctr"/>
                      <a:r>
                        <a:rPr lang="en-US" sz="1200" b="1" i="0" u="none" strike="noStrike" dirty="0">
                          <a:solidFill>
                            <a:srgbClr val="000000"/>
                          </a:solidFill>
                          <a:effectLst/>
                          <a:latin typeface="宋体" panose="02010600030101010101" pitchFamily="2" charset="-122"/>
                          <a:ea typeface="宋体" panose="02010600030101010101" pitchFamily="2" charset="-122"/>
                        </a:rPr>
                        <a:t>Bayesian Statistics</a:t>
                      </a:r>
                    </a:p>
                  </a:txBody>
                  <a:tcPr marL="9525" marR="9525" marT="9525"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3230423321"/>
                  </a:ext>
                </a:extLst>
              </a:tr>
              <a:tr h="203200">
                <a:tc>
                  <a:txBody>
                    <a:bodyPr/>
                    <a:lstStyle/>
                    <a:p>
                      <a:pPr algn="ctr" fontAlgn="b"/>
                      <a:r>
                        <a:rPr lang="en-US" sz="1200" b="0" i="0" u="none" strike="noStrike">
                          <a:solidFill>
                            <a:srgbClr val="000000"/>
                          </a:solidFill>
                          <a:effectLst/>
                          <a:latin typeface="Calibri" panose="020F0502020204030204" pitchFamily="34" charset="0"/>
                        </a:rPr>
                        <a:t>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100" b="0" i="0" u="none" strike="noStrike">
                          <a:solidFill>
                            <a:srgbClr val="000000"/>
                          </a:solidFill>
                          <a:effectLst/>
                          <a:latin typeface="Calibri" panose="020F0502020204030204" pitchFamily="34" charset="0"/>
                        </a:rPr>
                        <a:t>丁文群</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100" b="0" i="0" u="none" strike="noStrike">
                          <a:solidFill>
                            <a:srgbClr val="000000"/>
                          </a:solidFill>
                          <a:effectLst/>
                          <a:latin typeface="Calibri" panose="020F0502020204030204" pitchFamily="34" charset="0"/>
                        </a:rPr>
                        <a:t>神经所</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056538068"/>
                  </a:ext>
                </a:extLst>
              </a:tr>
              <a:tr h="203200">
                <a:tc>
                  <a:txBody>
                    <a:bodyPr/>
                    <a:lstStyle/>
                    <a:p>
                      <a:pPr algn="ctr" fontAlgn="b"/>
                      <a:r>
                        <a:rPr lang="en-US" sz="1200" b="0" i="0" u="none" strike="noStrike">
                          <a:solidFill>
                            <a:srgbClr val="000000"/>
                          </a:solidFill>
                          <a:effectLst/>
                          <a:latin typeface="Calibri" panose="020F0502020204030204" pitchFamily="34" charset="0"/>
                        </a:rPr>
                        <a:t>44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100" b="0" i="0" u="none" strike="noStrike">
                          <a:solidFill>
                            <a:srgbClr val="000000"/>
                          </a:solidFill>
                          <a:effectLst/>
                          <a:latin typeface="Calibri" panose="020F0502020204030204" pitchFamily="34" charset="0"/>
                        </a:rPr>
                        <a:t>王睿</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100" b="0" i="0" u="none" strike="noStrike">
                          <a:solidFill>
                            <a:srgbClr val="000000"/>
                          </a:solidFill>
                          <a:effectLst/>
                          <a:latin typeface="Calibri" panose="020F0502020204030204" pitchFamily="34" charset="0"/>
                        </a:rPr>
                        <a:t>逆境中心</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802972715"/>
                  </a:ext>
                </a:extLst>
              </a:tr>
              <a:tr h="203200">
                <a:tc>
                  <a:txBody>
                    <a:bodyPr/>
                    <a:lstStyle/>
                    <a:p>
                      <a:pPr algn="ctr" fontAlgn="b"/>
                      <a:r>
                        <a:rPr lang="en-US" sz="1200" b="0" i="0" u="none" strike="noStrike">
                          <a:solidFill>
                            <a:srgbClr val="000000"/>
                          </a:solidFill>
                          <a:effectLst/>
                          <a:latin typeface="Calibri" panose="020F0502020204030204" pitchFamily="34" charset="0"/>
                        </a:rPr>
                        <a:t>11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100" b="0" i="0" u="none" strike="noStrike">
                          <a:solidFill>
                            <a:srgbClr val="000000"/>
                          </a:solidFill>
                          <a:effectLst/>
                          <a:latin typeface="Calibri" panose="020F0502020204030204" pitchFamily="34" charset="0"/>
                        </a:rPr>
                        <a:t>丁彦霞</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100" b="0" i="0" u="none" strike="noStrike">
                          <a:solidFill>
                            <a:srgbClr val="000000"/>
                          </a:solidFill>
                          <a:effectLst/>
                          <a:latin typeface="Calibri" panose="020F0502020204030204" pitchFamily="34" charset="0"/>
                        </a:rPr>
                        <a:t>植生生态所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5397801"/>
                  </a:ext>
                </a:extLst>
              </a:tr>
              <a:tr h="203200">
                <a:tc>
                  <a:txBody>
                    <a:bodyPr/>
                    <a:lstStyle/>
                    <a:p>
                      <a:pPr algn="ctr" fontAlgn="b"/>
                      <a:r>
                        <a:rPr lang="en-US" sz="1200" b="0" i="0" u="none" strike="noStrike">
                          <a:solidFill>
                            <a:srgbClr val="000000"/>
                          </a:solidFill>
                          <a:effectLst/>
                          <a:latin typeface="Calibri" panose="020F0502020204030204" pitchFamily="34" charset="0"/>
                        </a:rPr>
                        <a:t>42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100" b="0" i="0" u="none" strike="noStrike">
                          <a:solidFill>
                            <a:srgbClr val="000000"/>
                          </a:solidFill>
                          <a:effectLst/>
                          <a:latin typeface="Calibri" panose="020F0502020204030204" pitchFamily="34" charset="0"/>
                        </a:rPr>
                        <a:t>王雨蓓</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100" b="0" i="0" u="none" strike="noStrike">
                          <a:solidFill>
                            <a:srgbClr val="000000"/>
                          </a:solidFill>
                          <a:effectLst/>
                          <a:latin typeface="Calibri" panose="020F0502020204030204" pitchFamily="34" charset="0"/>
                        </a:rPr>
                        <a:t>逆境中心</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28765526"/>
                  </a:ext>
                </a:extLst>
              </a:tr>
              <a:tr h="203200">
                <a:tc>
                  <a:txBody>
                    <a:bodyPr/>
                    <a:lstStyle/>
                    <a:p>
                      <a:pPr algn="ctr" fontAlgn="b"/>
                      <a:r>
                        <a:rPr lang="en-US" sz="1200" b="0" i="0" u="none" strike="noStrike">
                          <a:solidFill>
                            <a:srgbClr val="000000"/>
                          </a:solidFill>
                          <a:effectLst/>
                          <a:latin typeface="Calibri" panose="020F0502020204030204" pitchFamily="34" charset="0"/>
                        </a:rPr>
                        <a:t>43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100" b="0" i="0" u="none" strike="noStrike">
                          <a:solidFill>
                            <a:srgbClr val="000000"/>
                          </a:solidFill>
                          <a:effectLst/>
                          <a:latin typeface="Calibri" panose="020F0502020204030204" pitchFamily="34" charset="0"/>
                        </a:rPr>
                        <a:t>宣传静</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100" b="0" i="0" u="none" strike="noStrike" dirty="0">
                          <a:solidFill>
                            <a:srgbClr val="000000"/>
                          </a:solidFill>
                          <a:effectLst/>
                          <a:latin typeface="Calibri" panose="020F0502020204030204" pitchFamily="34" charset="0"/>
                        </a:rPr>
                        <a:t>逆境中心</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615447281"/>
                  </a:ext>
                </a:extLst>
              </a:tr>
              <a:tr h="203200">
                <a:tc>
                  <a:txBody>
                    <a:bodyPr/>
                    <a:lstStyle/>
                    <a:p>
                      <a:pPr algn="ctr" fontAlgn="b"/>
                      <a:r>
                        <a:rPr lang="en-US" sz="1200" b="0" i="0" u="none" strike="noStrike">
                          <a:solidFill>
                            <a:srgbClr val="000000"/>
                          </a:solidFill>
                          <a:effectLst/>
                          <a:latin typeface="Calibri" panose="020F0502020204030204" pitchFamily="34" charset="0"/>
                        </a:rPr>
                        <a:t>33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100" b="0" i="0" u="none" strike="noStrike">
                          <a:solidFill>
                            <a:srgbClr val="000000"/>
                          </a:solidFill>
                          <a:effectLst/>
                          <a:latin typeface="Calibri" panose="020F0502020204030204" pitchFamily="34" charset="0"/>
                        </a:rPr>
                        <a:t>梁勇</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100" b="0" i="0" u="none" strike="noStrike">
                          <a:solidFill>
                            <a:srgbClr val="000000"/>
                          </a:solidFill>
                          <a:effectLst/>
                          <a:latin typeface="Calibri" panose="020F0502020204030204" pitchFamily="34" charset="0"/>
                        </a:rPr>
                        <a:t>营养与健康研究所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613861170"/>
                  </a:ext>
                </a:extLst>
              </a:tr>
              <a:tr h="203200">
                <a:tc>
                  <a:txBody>
                    <a:bodyPr/>
                    <a:lstStyle/>
                    <a:p>
                      <a:pPr algn="ctr" fontAlgn="b"/>
                      <a:r>
                        <a:rPr lang="en-US" sz="1200" b="0" i="0" u="none" strike="noStrike">
                          <a:solidFill>
                            <a:srgbClr val="000000"/>
                          </a:solidFill>
                          <a:effectLst/>
                          <a:latin typeface="Calibri" panose="020F0502020204030204" pitchFamily="34" charset="0"/>
                        </a:rPr>
                        <a:t>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100" b="0" i="0" u="none" strike="noStrike">
                          <a:solidFill>
                            <a:srgbClr val="000000"/>
                          </a:solidFill>
                          <a:effectLst/>
                          <a:latin typeface="Calibri" panose="020F0502020204030204" pitchFamily="34" charset="0"/>
                        </a:rPr>
                        <a:t>陈颖佳</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100" b="0" i="0" u="none" strike="noStrike">
                          <a:solidFill>
                            <a:srgbClr val="000000"/>
                          </a:solidFill>
                          <a:effectLst/>
                          <a:latin typeface="Calibri" panose="020F0502020204030204" pitchFamily="34" charset="0"/>
                        </a:rPr>
                        <a:t>上海药物研究所</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971737295"/>
                  </a:ext>
                </a:extLst>
              </a:tr>
              <a:tr h="203200">
                <a:tc>
                  <a:txBody>
                    <a:bodyPr/>
                    <a:lstStyle/>
                    <a:p>
                      <a:pPr algn="ctr" fontAlgn="b"/>
                      <a:r>
                        <a:rPr lang="en-US" sz="1200" b="0" i="0" u="none" strike="noStrike">
                          <a:solidFill>
                            <a:srgbClr val="000000"/>
                          </a:solidFill>
                          <a:effectLst/>
                          <a:latin typeface="Calibri" panose="020F0502020204030204" pitchFamily="34" charset="0"/>
                        </a:rPr>
                        <a:t>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100" b="0" i="0" u="none" strike="noStrike">
                          <a:solidFill>
                            <a:srgbClr val="000000"/>
                          </a:solidFill>
                          <a:effectLst/>
                          <a:latin typeface="Calibri" panose="020F0502020204030204" pitchFamily="34" charset="0"/>
                        </a:rPr>
                        <a:t>张佳</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100" b="0" i="0" u="none" strike="noStrike" dirty="0">
                          <a:solidFill>
                            <a:srgbClr val="000000"/>
                          </a:solidFill>
                          <a:effectLst/>
                          <a:latin typeface="Calibri" panose="020F0502020204030204" pitchFamily="34" charset="0"/>
                        </a:rPr>
                        <a:t>生化细胞所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78676319"/>
                  </a:ext>
                </a:extLst>
              </a:tr>
            </a:tbl>
          </a:graphicData>
        </a:graphic>
      </p:graphicFrame>
    </p:spTree>
    <p:extLst>
      <p:ext uri="{BB962C8B-B14F-4D97-AF65-F5344CB8AC3E}">
        <p14:creationId xmlns:p14="http://schemas.microsoft.com/office/powerpoint/2010/main" val="1421239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5DB45-F6E1-1041-BD02-78B04A746EF3}"/>
              </a:ext>
            </a:extLst>
          </p:cNvPr>
          <p:cNvSpPr>
            <a:spLocks noGrp="1"/>
          </p:cNvSpPr>
          <p:nvPr>
            <p:ph type="title"/>
          </p:nvPr>
        </p:nvSpPr>
        <p:spPr/>
        <p:txBody>
          <a:bodyPr/>
          <a:lstStyle/>
          <a:p>
            <a:r>
              <a:rPr lang="en-US" dirty="0">
                <a:solidFill>
                  <a:srgbClr val="000000"/>
                </a:solidFill>
                <a:latin typeface="Calibri" panose="020F0502020204030204" pitchFamily="34" charset="0"/>
              </a:rPr>
              <a:t>2019/6/5</a:t>
            </a:r>
            <a:endParaRPr lang="en-US" dirty="0"/>
          </a:p>
        </p:txBody>
      </p:sp>
      <p:sp>
        <p:nvSpPr>
          <p:cNvPr id="3" name="Content Placeholder 2">
            <a:extLst>
              <a:ext uri="{FF2B5EF4-FFF2-40B4-BE49-F238E27FC236}">
                <a16:creationId xmlns:a16="http://schemas.microsoft.com/office/drawing/2014/main" id="{C6F4DFD5-605E-4749-9E88-BC8FB6120626}"/>
              </a:ext>
            </a:extLst>
          </p:cNvPr>
          <p:cNvSpPr>
            <a:spLocks noGrp="1"/>
          </p:cNvSpPr>
          <p:nvPr>
            <p:ph idx="1"/>
          </p:nvPr>
        </p:nvSpPr>
        <p:spPr/>
        <p:txBody>
          <a:bodyPr/>
          <a:lstStyle/>
          <a:p>
            <a:endParaRPr lang="en-US"/>
          </a:p>
        </p:txBody>
      </p:sp>
      <p:graphicFrame>
        <p:nvGraphicFramePr>
          <p:cNvPr id="4" name="Table 3">
            <a:extLst>
              <a:ext uri="{FF2B5EF4-FFF2-40B4-BE49-F238E27FC236}">
                <a16:creationId xmlns:a16="http://schemas.microsoft.com/office/drawing/2014/main" id="{DE6EE842-03D9-6F43-A043-02582995CD89}"/>
              </a:ext>
            </a:extLst>
          </p:cNvPr>
          <p:cNvGraphicFramePr>
            <a:graphicFrameLocks noGrp="1"/>
          </p:cNvGraphicFramePr>
          <p:nvPr>
            <p:extLst>
              <p:ext uri="{D42A27DB-BD31-4B8C-83A1-F6EECF244321}">
                <p14:modId xmlns:p14="http://schemas.microsoft.com/office/powerpoint/2010/main" val="3631736669"/>
              </p:ext>
            </p:extLst>
          </p:nvPr>
        </p:nvGraphicFramePr>
        <p:xfrm>
          <a:off x="3279639" y="1690688"/>
          <a:ext cx="5632722" cy="4351335"/>
        </p:xfrm>
        <a:graphic>
          <a:graphicData uri="http://schemas.openxmlformats.org/drawingml/2006/table">
            <a:tbl>
              <a:tblPr/>
              <a:tblGrid>
                <a:gridCol w="760942">
                  <a:extLst>
                    <a:ext uri="{9D8B030D-6E8A-4147-A177-3AD203B41FA5}">
                      <a16:colId xmlns:a16="http://schemas.microsoft.com/office/drawing/2014/main" val="754313321"/>
                    </a:ext>
                  </a:extLst>
                </a:gridCol>
                <a:gridCol w="760942">
                  <a:extLst>
                    <a:ext uri="{9D8B030D-6E8A-4147-A177-3AD203B41FA5}">
                      <a16:colId xmlns:a16="http://schemas.microsoft.com/office/drawing/2014/main" val="2080169631"/>
                    </a:ext>
                  </a:extLst>
                </a:gridCol>
                <a:gridCol w="760942">
                  <a:extLst>
                    <a:ext uri="{9D8B030D-6E8A-4147-A177-3AD203B41FA5}">
                      <a16:colId xmlns:a16="http://schemas.microsoft.com/office/drawing/2014/main" val="3531199262"/>
                    </a:ext>
                  </a:extLst>
                </a:gridCol>
                <a:gridCol w="2588954">
                  <a:extLst>
                    <a:ext uri="{9D8B030D-6E8A-4147-A177-3AD203B41FA5}">
                      <a16:colId xmlns:a16="http://schemas.microsoft.com/office/drawing/2014/main" val="1871513535"/>
                    </a:ext>
                  </a:extLst>
                </a:gridCol>
                <a:gridCol w="760942">
                  <a:extLst>
                    <a:ext uri="{9D8B030D-6E8A-4147-A177-3AD203B41FA5}">
                      <a16:colId xmlns:a16="http://schemas.microsoft.com/office/drawing/2014/main" val="3525785070"/>
                    </a:ext>
                  </a:extLst>
                </a:gridCol>
              </a:tblGrid>
              <a:tr h="186978">
                <a:tc>
                  <a:txBody>
                    <a:bodyPr/>
                    <a:lstStyle/>
                    <a:p>
                      <a:pPr algn="ctr" fontAlgn="b"/>
                      <a:r>
                        <a:rPr lang="en-US" sz="1100" b="0" i="0" u="none" strike="noStrike">
                          <a:solidFill>
                            <a:srgbClr val="000000"/>
                          </a:solidFill>
                          <a:effectLst/>
                          <a:latin typeface="Calibri" panose="020F0502020204030204" pitchFamily="34" charset="0"/>
                        </a:rPr>
                        <a:t>17</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黄榆慧</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植生生态所</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rowSpan="8">
                  <a:txBody>
                    <a:bodyPr/>
                    <a:lstStyle/>
                    <a:p>
                      <a:pPr algn="ctr" fontAlgn="ctr"/>
                      <a:r>
                        <a:rPr lang="en-US" sz="1100" b="1" i="0" u="none" strike="noStrike" dirty="0">
                          <a:solidFill>
                            <a:srgbClr val="000000"/>
                          </a:solidFill>
                          <a:effectLst/>
                          <a:latin typeface="宋体" panose="02010600030101010101" pitchFamily="2" charset="-122"/>
                          <a:ea typeface="宋体" panose="02010600030101010101" pitchFamily="2" charset="-122"/>
                        </a:rPr>
                        <a:t>Artificial Neural Networks(What is it, how does it work and why neural network?)</a:t>
                      </a:r>
                    </a:p>
                  </a:txBody>
                  <a:tcPr marL="8765" marR="8765" marT="8765"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rowSpan="17">
                  <a:txBody>
                    <a:bodyPr/>
                    <a:lstStyle/>
                    <a:p>
                      <a:pPr algn="ctr" fontAlgn="ctr"/>
                      <a:r>
                        <a:rPr lang="en-US" sz="1100" b="0" i="0" u="none" strike="noStrike" dirty="0">
                          <a:solidFill>
                            <a:srgbClr val="000000"/>
                          </a:solidFill>
                          <a:effectLst/>
                          <a:latin typeface="Calibri" panose="020F0502020204030204" pitchFamily="34" charset="0"/>
                        </a:rPr>
                        <a:t>2019/6/5</a:t>
                      </a:r>
                    </a:p>
                  </a:txBody>
                  <a:tcPr marL="8765" marR="8765" marT="8765" marB="0" anchor="ctr">
                    <a:lnL>
                      <a:noFill/>
                    </a:lnL>
                    <a:lnR>
                      <a:noFill/>
                    </a:lnR>
                    <a:lnT>
                      <a:noFill/>
                    </a:lnT>
                    <a:lnB>
                      <a:noFill/>
                    </a:lnB>
                    <a:solidFill>
                      <a:srgbClr val="92D050"/>
                    </a:solidFill>
                  </a:tcPr>
                </a:tc>
                <a:extLst>
                  <a:ext uri="{0D108BD9-81ED-4DB2-BD59-A6C34878D82A}">
                    <a16:rowId xmlns:a16="http://schemas.microsoft.com/office/drawing/2014/main" val="2214202433"/>
                  </a:ext>
                </a:extLst>
              </a:tr>
              <a:tr h="186978">
                <a:tc>
                  <a:txBody>
                    <a:bodyPr/>
                    <a:lstStyle/>
                    <a:p>
                      <a:pPr algn="ctr" fontAlgn="b"/>
                      <a:r>
                        <a:rPr lang="en-US" sz="1100" b="0" i="0" u="none" strike="noStrike">
                          <a:solidFill>
                            <a:srgbClr val="000000"/>
                          </a:solidFill>
                          <a:effectLst/>
                          <a:latin typeface="Calibri" panose="020F0502020204030204" pitchFamily="34" charset="0"/>
                        </a:rPr>
                        <a:t>13</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关昕</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植生生态所</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880082654"/>
                  </a:ext>
                </a:extLst>
              </a:tr>
              <a:tr h="317279">
                <a:tc>
                  <a:txBody>
                    <a:bodyPr/>
                    <a:lstStyle/>
                    <a:p>
                      <a:pPr algn="ctr" fontAlgn="b"/>
                      <a:r>
                        <a:rPr lang="en-US" sz="1100" b="0" i="0" u="none" strike="noStrike">
                          <a:solidFill>
                            <a:srgbClr val="000000"/>
                          </a:solidFill>
                          <a:effectLst/>
                          <a:latin typeface="Calibri" panose="020F0502020204030204" pitchFamily="34" charset="0"/>
                        </a:rPr>
                        <a:t>22</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符逸仙</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1000" b="0" i="0" u="none" strike="noStrike" dirty="0">
                          <a:solidFill>
                            <a:srgbClr val="000000"/>
                          </a:solidFill>
                          <a:effectLst/>
                          <a:latin typeface="Calibri" panose="020F0502020204030204" pitchFamily="34" charset="0"/>
                        </a:rPr>
                        <a:t>上海药物研究所</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221929344"/>
                  </a:ext>
                </a:extLst>
              </a:tr>
              <a:tr h="317279">
                <a:tc>
                  <a:txBody>
                    <a:bodyPr/>
                    <a:lstStyle/>
                    <a:p>
                      <a:pPr algn="ctr" fontAlgn="b"/>
                      <a:r>
                        <a:rPr lang="en-US" sz="1100" b="0" i="0" u="none" strike="noStrike">
                          <a:solidFill>
                            <a:srgbClr val="000000"/>
                          </a:solidFill>
                          <a:effectLst/>
                          <a:latin typeface="Calibri" panose="020F0502020204030204" pitchFamily="34" charset="0"/>
                        </a:rPr>
                        <a:t>35</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刘建玲</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营养与健康研究所</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591913199"/>
                  </a:ext>
                </a:extLst>
              </a:tr>
              <a:tr h="317279">
                <a:tc>
                  <a:txBody>
                    <a:bodyPr/>
                    <a:lstStyle/>
                    <a:p>
                      <a:pPr algn="ctr" fontAlgn="b"/>
                      <a:r>
                        <a:rPr lang="en-US" sz="1100" b="0" i="0" u="none" strike="noStrike">
                          <a:solidFill>
                            <a:srgbClr val="000000"/>
                          </a:solidFill>
                          <a:effectLst/>
                          <a:latin typeface="Calibri" panose="020F0502020204030204" pitchFamily="34" charset="0"/>
                        </a:rPr>
                        <a:t>31</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曹碧蓉</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1000" b="0" i="0" u="none" strike="noStrike">
                          <a:solidFill>
                            <a:srgbClr val="000000"/>
                          </a:solidFill>
                          <a:effectLst/>
                          <a:latin typeface="Calibri" panose="020F0502020204030204" pitchFamily="34" charset="0"/>
                        </a:rPr>
                        <a:t>上海药物研究所</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486478452"/>
                  </a:ext>
                </a:extLst>
              </a:tr>
              <a:tr h="317279">
                <a:tc>
                  <a:txBody>
                    <a:bodyPr/>
                    <a:lstStyle/>
                    <a:p>
                      <a:pPr algn="ctr" fontAlgn="b"/>
                      <a:r>
                        <a:rPr lang="en-US" sz="1100" b="0" i="0" u="none" strike="noStrike">
                          <a:solidFill>
                            <a:srgbClr val="000000"/>
                          </a:solidFill>
                          <a:effectLst/>
                          <a:latin typeface="Calibri" panose="020F0502020204030204" pitchFamily="34" charset="0"/>
                        </a:rPr>
                        <a:t>37</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罗雪梅</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营养与健康研究所</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534453030"/>
                  </a:ext>
                </a:extLst>
              </a:tr>
              <a:tr h="317279">
                <a:tc>
                  <a:txBody>
                    <a:bodyPr/>
                    <a:lstStyle/>
                    <a:p>
                      <a:pPr algn="ctr" fontAlgn="b"/>
                      <a:r>
                        <a:rPr lang="en-US" sz="1100" b="0" i="0" u="none" strike="noStrike">
                          <a:solidFill>
                            <a:srgbClr val="000000"/>
                          </a:solidFill>
                          <a:effectLst/>
                          <a:latin typeface="Calibri" panose="020F0502020204030204" pitchFamily="34" charset="0"/>
                        </a:rPr>
                        <a:t>26</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陈子阳</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1000" b="0" i="0" u="none" strike="noStrike">
                          <a:solidFill>
                            <a:srgbClr val="000000"/>
                          </a:solidFill>
                          <a:effectLst/>
                          <a:latin typeface="Calibri" panose="020F0502020204030204" pitchFamily="34" charset="0"/>
                        </a:rPr>
                        <a:t>上海药物研究所</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969144115"/>
                  </a:ext>
                </a:extLst>
              </a:tr>
              <a:tr h="317279">
                <a:tc>
                  <a:txBody>
                    <a:bodyPr/>
                    <a:lstStyle/>
                    <a:p>
                      <a:pPr algn="ctr" fontAlgn="b"/>
                      <a:r>
                        <a:rPr lang="en-US" sz="1100" b="0" i="0" u="none" strike="noStrike">
                          <a:solidFill>
                            <a:srgbClr val="000000"/>
                          </a:solidFill>
                          <a:effectLst/>
                          <a:latin typeface="Calibri" panose="020F0502020204030204" pitchFamily="34" charset="0"/>
                        </a:rPr>
                        <a:t>40</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马俊杰</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1000" b="0" i="0" u="none" strike="noStrike">
                          <a:solidFill>
                            <a:srgbClr val="000000"/>
                          </a:solidFill>
                          <a:effectLst/>
                          <a:latin typeface="Calibri" panose="020F0502020204030204" pitchFamily="34" charset="0"/>
                        </a:rPr>
                        <a:t>营养与健康研究所</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442595861"/>
                  </a:ext>
                </a:extLst>
              </a:tr>
              <a:tr h="317279">
                <a:tc>
                  <a:txBody>
                    <a:bodyPr/>
                    <a:lstStyle/>
                    <a:p>
                      <a:pPr algn="ctr" fontAlgn="b"/>
                      <a:r>
                        <a:rPr lang="en-US" sz="1100" b="0" i="0" u="none" strike="noStrike">
                          <a:solidFill>
                            <a:srgbClr val="000000"/>
                          </a:solidFill>
                          <a:effectLst/>
                          <a:latin typeface="Calibri" panose="020F0502020204030204" pitchFamily="34" charset="0"/>
                        </a:rPr>
                        <a:t>30</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安亚玲</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000" b="0" i="0" u="none" strike="noStrike">
                          <a:solidFill>
                            <a:srgbClr val="000000"/>
                          </a:solidFill>
                          <a:effectLst/>
                          <a:latin typeface="Calibri" panose="020F0502020204030204" pitchFamily="34" charset="0"/>
                        </a:rPr>
                        <a:t>上海药物研究所</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rowSpan="9">
                  <a:txBody>
                    <a:bodyPr/>
                    <a:lstStyle/>
                    <a:p>
                      <a:pPr algn="ctr" fontAlgn="ctr"/>
                      <a:r>
                        <a:rPr lang="en-US" sz="1100" b="1" i="0" u="none" strike="noStrike" dirty="0">
                          <a:solidFill>
                            <a:srgbClr val="000000"/>
                          </a:solidFill>
                          <a:effectLst/>
                          <a:latin typeface="宋体" panose="02010600030101010101" pitchFamily="2" charset="-122"/>
                          <a:ea typeface="宋体" panose="02010600030101010101" pitchFamily="2" charset="-122"/>
                        </a:rPr>
                        <a:t>Artificial Neural Networks(Multilayer Perceptron, Recurrent neural network, Convolutional Neural Network)</a:t>
                      </a:r>
                    </a:p>
                  </a:txBody>
                  <a:tcPr marL="8765" marR="8765" marT="8765"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2254322632"/>
                  </a:ext>
                </a:extLst>
              </a:tr>
              <a:tr h="186978">
                <a:tc>
                  <a:txBody>
                    <a:bodyPr/>
                    <a:lstStyle/>
                    <a:p>
                      <a:pPr algn="ctr" fontAlgn="b"/>
                      <a:r>
                        <a:rPr lang="en-US" sz="1100" b="0" i="0" u="none" strike="noStrike">
                          <a:solidFill>
                            <a:srgbClr val="000000"/>
                          </a:solidFill>
                          <a:effectLst/>
                          <a:latin typeface="Calibri" panose="020F0502020204030204" pitchFamily="34" charset="0"/>
                        </a:rPr>
                        <a:t>14</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郭世耸</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植生生态所</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952170444"/>
                  </a:ext>
                </a:extLst>
              </a:tr>
              <a:tr h="186978">
                <a:tc>
                  <a:txBody>
                    <a:bodyPr/>
                    <a:lstStyle/>
                    <a:p>
                      <a:pPr algn="ctr" fontAlgn="b"/>
                      <a:r>
                        <a:rPr lang="en-US" sz="1100" b="0" i="0" u="none" strike="noStrike">
                          <a:solidFill>
                            <a:srgbClr val="000000"/>
                          </a:solidFill>
                          <a:effectLst/>
                          <a:latin typeface="Calibri" panose="020F0502020204030204" pitchFamily="34" charset="0"/>
                        </a:rPr>
                        <a:t>3</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熊清平</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生化细胞所</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398996157"/>
                  </a:ext>
                </a:extLst>
              </a:tr>
              <a:tr h="186978">
                <a:tc>
                  <a:txBody>
                    <a:bodyPr/>
                    <a:lstStyle/>
                    <a:p>
                      <a:pPr algn="ctr" fontAlgn="b"/>
                      <a:r>
                        <a:rPr lang="en-US" sz="1100" b="0" i="0" u="none" strike="noStrike">
                          <a:solidFill>
                            <a:srgbClr val="000000"/>
                          </a:solidFill>
                          <a:effectLst/>
                          <a:latin typeface="Calibri" panose="020F0502020204030204" pitchFamily="34" charset="0"/>
                        </a:rPr>
                        <a:t>20</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黄晨伟</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000" b="0" i="0" u="none" strike="noStrike">
                          <a:solidFill>
                            <a:srgbClr val="000000"/>
                          </a:solidFill>
                          <a:effectLst/>
                          <a:latin typeface="Calibri" panose="020F0502020204030204" pitchFamily="34" charset="0"/>
                        </a:rPr>
                        <a:t>神经所</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193256623"/>
                  </a:ext>
                </a:extLst>
              </a:tr>
              <a:tr h="186978">
                <a:tc>
                  <a:txBody>
                    <a:bodyPr/>
                    <a:lstStyle/>
                    <a:p>
                      <a:pPr algn="ctr" fontAlgn="b"/>
                      <a:r>
                        <a:rPr lang="en-US" sz="1100" b="0" i="0" u="none" strike="noStrike">
                          <a:solidFill>
                            <a:srgbClr val="000000"/>
                          </a:solidFill>
                          <a:effectLst/>
                          <a:latin typeface="Calibri" panose="020F0502020204030204" pitchFamily="34" charset="0"/>
                        </a:rPr>
                        <a:t>7</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张聪</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生化细胞所</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648927522"/>
                  </a:ext>
                </a:extLst>
              </a:tr>
              <a:tr h="317279">
                <a:tc>
                  <a:txBody>
                    <a:bodyPr/>
                    <a:lstStyle/>
                    <a:p>
                      <a:pPr algn="ctr" fontAlgn="b"/>
                      <a:r>
                        <a:rPr lang="en-US" sz="1100" b="0" i="0" u="none" strike="noStrike">
                          <a:solidFill>
                            <a:srgbClr val="000000"/>
                          </a:solidFill>
                          <a:effectLst/>
                          <a:latin typeface="Calibri" panose="020F0502020204030204" pitchFamily="34" charset="0"/>
                        </a:rPr>
                        <a:t>39</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吕婷婷</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营养与健康研究所</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514460917"/>
                  </a:ext>
                </a:extLst>
              </a:tr>
              <a:tr h="186978">
                <a:tc>
                  <a:txBody>
                    <a:bodyPr/>
                    <a:lstStyle/>
                    <a:p>
                      <a:pPr algn="ctr" fontAlgn="b"/>
                      <a:r>
                        <a:rPr lang="en-US" sz="1100" b="0" i="0" u="none" strike="noStrike">
                          <a:solidFill>
                            <a:srgbClr val="000000"/>
                          </a:solidFill>
                          <a:effectLst/>
                          <a:latin typeface="Calibri" panose="020F0502020204030204" pitchFamily="34" charset="0"/>
                        </a:rPr>
                        <a:t>9</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张铭珺</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生化细胞所</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632126505"/>
                  </a:ext>
                </a:extLst>
              </a:tr>
              <a:tr h="186978">
                <a:tc>
                  <a:txBody>
                    <a:bodyPr/>
                    <a:lstStyle/>
                    <a:p>
                      <a:pPr algn="ctr" fontAlgn="b"/>
                      <a:r>
                        <a:rPr lang="en-US" sz="1100" b="0" i="0" u="none" strike="noStrike">
                          <a:solidFill>
                            <a:srgbClr val="000000"/>
                          </a:solidFill>
                          <a:effectLst/>
                          <a:latin typeface="Calibri" panose="020F0502020204030204" pitchFamily="34" charset="0"/>
                        </a:rPr>
                        <a:t>46</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000" b="0" i="0" u="none" strike="noStrike">
                          <a:solidFill>
                            <a:srgbClr val="000000"/>
                          </a:solidFill>
                          <a:effectLst/>
                          <a:latin typeface="Calibri" panose="020F0502020204030204" pitchFamily="34" charset="0"/>
                        </a:rPr>
                        <a:t>穆晨</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000" b="0" i="0" u="none" strike="noStrike">
                          <a:solidFill>
                            <a:srgbClr val="000000"/>
                          </a:solidFill>
                          <a:effectLst/>
                          <a:latin typeface="Calibri" panose="020F0502020204030204" pitchFamily="34" charset="0"/>
                        </a:rPr>
                        <a:t>逆境中心</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804768587"/>
                  </a:ext>
                </a:extLst>
              </a:tr>
              <a:tr h="317279">
                <a:tc>
                  <a:txBody>
                    <a:bodyPr/>
                    <a:lstStyle/>
                    <a:p>
                      <a:pPr algn="ctr" fontAlgn="b"/>
                      <a:r>
                        <a:rPr lang="en-US" sz="1100" b="0" i="0" u="none" strike="noStrike">
                          <a:solidFill>
                            <a:srgbClr val="000000"/>
                          </a:solidFill>
                          <a:effectLst/>
                          <a:latin typeface="Calibri" panose="020F0502020204030204" pitchFamily="34" charset="0"/>
                        </a:rPr>
                        <a:t>24</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1000" b="0" i="0" u="none" strike="noStrike">
                          <a:solidFill>
                            <a:srgbClr val="000000"/>
                          </a:solidFill>
                          <a:effectLst/>
                          <a:latin typeface="Calibri" panose="020F0502020204030204" pitchFamily="34" charset="0"/>
                        </a:rPr>
                        <a:t>陈晓宇</a:t>
                      </a:r>
                    </a:p>
                  </a:txBody>
                  <a:tcPr marL="8765" marR="8765" marT="876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1000" b="0" i="0" u="none" strike="noStrike" dirty="0">
                          <a:solidFill>
                            <a:srgbClr val="000000"/>
                          </a:solidFill>
                          <a:effectLst/>
                          <a:latin typeface="Calibri" panose="020F0502020204030204" pitchFamily="34" charset="0"/>
                        </a:rPr>
                        <a:t>上海药物研究所</a:t>
                      </a:r>
                    </a:p>
                  </a:txBody>
                  <a:tcPr marL="8765" marR="8765" marT="876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309775558"/>
                  </a:ext>
                </a:extLst>
              </a:tr>
            </a:tbl>
          </a:graphicData>
        </a:graphic>
      </p:graphicFrame>
    </p:spTree>
    <p:extLst>
      <p:ext uri="{BB962C8B-B14F-4D97-AF65-F5344CB8AC3E}">
        <p14:creationId xmlns:p14="http://schemas.microsoft.com/office/powerpoint/2010/main" val="8320493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B47EF-4D82-0B45-A164-4E0438D3F068}"/>
              </a:ext>
            </a:extLst>
          </p:cNvPr>
          <p:cNvSpPr>
            <a:spLocks noGrp="1"/>
          </p:cNvSpPr>
          <p:nvPr>
            <p:ph type="title"/>
          </p:nvPr>
        </p:nvSpPr>
        <p:spPr/>
        <p:txBody>
          <a:bodyPr/>
          <a:lstStyle/>
          <a:p>
            <a:r>
              <a:rPr lang="zh-CN" altLang="en-US" dirty="0"/>
              <a:t>要求</a:t>
            </a:r>
            <a:endParaRPr lang="en-US" dirty="0"/>
          </a:p>
        </p:txBody>
      </p:sp>
      <p:sp>
        <p:nvSpPr>
          <p:cNvPr id="3" name="Content Placeholder 2">
            <a:extLst>
              <a:ext uri="{FF2B5EF4-FFF2-40B4-BE49-F238E27FC236}">
                <a16:creationId xmlns:a16="http://schemas.microsoft.com/office/drawing/2014/main" id="{39ED1D6C-923D-BE46-AD43-AB90F3C2A5C7}"/>
              </a:ext>
            </a:extLst>
          </p:cNvPr>
          <p:cNvSpPr>
            <a:spLocks noGrp="1"/>
          </p:cNvSpPr>
          <p:nvPr>
            <p:ph idx="1"/>
          </p:nvPr>
        </p:nvSpPr>
        <p:spPr>
          <a:xfrm>
            <a:off x="838200" y="1825625"/>
            <a:ext cx="10660380" cy="4419900"/>
          </a:xfrm>
        </p:spPr>
        <p:txBody>
          <a:bodyPr>
            <a:normAutofit/>
          </a:bodyPr>
          <a:lstStyle/>
          <a:p>
            <a:r>
              <a:rPr lang="en-US" altLang="zh-CN" dirty="0"/>
              <a:t>8</a:t>
            </a:r>
            <a:r>
              <a:rPr lang="zh-CN" altLang="en-US" dirty="0"/>
              <a:t>分钟报告</a:t>
            </a:r>
            <a:r>
              <a:rPr lang="en-US" altLang="zh-CN" dirty="0"/>
              <a:t>+2</a:t>
            </a:r>
            <a:r>
              <a:rPr lang="zh-CN" altLang="en-US" dirty="0"/>
              <a:t>分钟回答问题</a:t>
            </a:r>
            <a:endParaRPr lang="en-US" altLang="zh-CN" dirty="0"/>
          </a:p>
          <a:p>
            <a:r>
              <a:rPr lang="zh-CN" altLang="en-US" dirty="0"/>
              <a:t>每位同学现场对以根据以下内容对报告进行打分：</a:t>
            </a:r>
            <a:r>
              <a:rPr lang="en-US" altLang="zh-CN" dirty="0"/>
              <a:t>1</a:t>
            </a:r>
            <a:r>
              <a:rPr lang="zh-CN" altLang="en-US" dirty="0"/>
              <a:t>）时间控制；</a:t>
            </a:r>
            <a:r>
              <a:rPr lang="en-US" altLang="zh-CN" dirty="0"/>
              <a:t>2</a:t>
            </a:r>
            <a:r>
              <a:rPr lang="zh-CN" altLang="en-US" dirty="0"/>
              <a:t>）表达清晰和流畅程度；</a:t>
            </a:r>
            <a:r>
              <a:rPr lang="en-US" altLang="zh-CN" dirty="0"/>
              <a:t>3</a:t>
            </a:r>
            <a:r>
              <a:rPr lang="zh-CN" altLang="en-US" dirty="0"/>
              <a:t>）内容丰富程度；</a:t>
            </a:r>
            <a:r>
              <a:rPr lang="en-US" altLang="zh-CN" dirty="0"/>
              <a:t>4</a:t>
            </a:r>
            <a:r>
              <a:rPr lang="zh-CN" altLang="en-US" dirty="0"/>
              <a:t>）回答问题表现等。</a:t>
            </a:r>
            <a:endParaRPr lang="en-US" altLang="zh-CN" dirty="0"/>
          </a:p>
          <a:p>
            <a:r>
              <a:rPr lang="zh-CN" altLang="en-US" dirty="0"/>
              <a:t>小组负责人负责把将要报告的内容以及查找的材料</a:t>
            </a:r>
            <a:r>
              <a:rPr lang="zh-CN" altLang="en-US" b="1" u="sng" dirty="0"/>
              <a:t>提前一天</a:t>
            </a:r>
            <a:r>
              <a:rPr lang="zh-CN" altLang="en-US" dirty="0"/>
              <a:t>打包后发送到邮箱：</a:t>
            </a:r>
            <a:r>
              <a:rPr lang="en-US" altLang="zh-CN" dirty="0">
                <a:hlinkClick r:id="rId2"/>
              </a:rPr>
              <a:t>gyqi@ion.ac.cn</a:t>
            </a:r>
            <a:r>
              <a:rPr lang="zh-CN" altLang="en-US" dirty="0"/>
              <a:t>，并抄送给本组的所有成员邮箱</a:t>
            </a:r>
            <a:endParaRPr lang="en-US" altLang="zh-CN" dirty="0"/>
          </a:p>
          <a:p>
            <a:r>
              <a:rPr lang="zh-CN" altLang="en-US" dirty="0"/>
              <a:t>发送的资料应至少应包括：</a:t>
            </a:r>
            <a:r>
              <a:rPr lang="en-US" altLang="zh-CN" dirty="0"/>
              <a:t>1</a:t>
            </a:r>
            <a:r>
              <a:rPr lang="zh-CN" altLang="en-US" dirty="0"/>
              <a:t>）第二天报告</a:t>
            </a:r>
            <a:r>
              <a:rPr lang="en-US" altLang="zh-CN" dirty="0"/>
              <a:t>PPT</a:t>
            </a:r>
            <a:r>
              <a:rPr lang="zh-CN" altLang="en-US" dirty="0"/>
              <a:t>；</a:t>
            </a:r>
            <a:r>
              <a:rPr lang="en-US" altLang="zh-CN" dirty="0"/>
              <a:t>2</a:t>
            </a:r>
            <a:r>
              <a:rPr lang="zh-CN" altLang="en-US" dirty="0"/>
              <a:t>）每个组员的贡献（单独在</a:t>
            </a:r>
            <a:r>
              <a:rPr lang="en-US" altLang="zh-CN" dirty="0"/>
              <a:t>word</a:t>
            </a:r>
            <a:r>
              <a:rPr lang="zh-CN" altLang="en-US" dirty="0"/>
              <a:t>中罗列出来）；</a:t>
            </a:r>
            <a:r>
              <a:rPr lang="en-US" altLang="zh-CN" dirty="0"/>
              <a:t>3</a:t>
            </a:r>
            <a:r>
              <a:rPr lang="zh-CN" altLang="en-US" dirty="0"/>
              <a:t>）参考的资料原文及网址等。</a:t>
            </a:r>
            <a:endParaRPr lang="en-US" altLang="zh-CN" dirty="0"/>
          </a:p>
        </p:txBody>
      </p:sp>
    </p:spTree>
    <p:extLst>
      <p:ext uri="{BB962C8B-B14F-4D97-AF65-F5344CB8AC3E}">
        <p14:creationId xmlns:p14="http://schemas.microsoft.com/office/powerpoint/2010/main" val="762326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14B3B-5A85-2541-98A8-0F2FBB60FE2E}"/>
              </a:ext>
            </a:extLst>
          </p:cNvPr>
          <p:cNvSpPr>
            <a:spLocks noGrp="1"/>
          </p:cNvSpPr>
          <p:nvPr>
            <p:ph type="title"/>
          </p:nvPr>
        </p:nvSpPr>
        <p:spPr/>
        <p:txBody>
          <a:bodyPr/>
          <a:lstStyle/>
          <a:p>
            <a:r>
              <a:rPr lang="en-US" dirty="0"/>
              <a:t>Class</a:t>
            </a:r>
            <a:r>
              <a:rPr lang="zh-CN" altLang="en-US" dirty="0"/>
              <a:t> </a:t>
            </a:r>
            <a:r>
              <a:rPr lang="en-US" altLang="zh-CN" dirty="0"/>
              <a:t>discussion</a:t>
            </a:r>
            <a:endParaRPr lang="en-US" dirty="0"/>
          </a:p>
        </p:txBody>
      </p:sp>
      <p:graphicFrame>
        <p:nvGraphicFramePr>
          <p:cNvPr id="17" name="Content Placeholder 16">
            <a:extLst>
              <a:ext uri="{FF2B5EF4-FFF2-40B4-BE49-F238E27FC236}">
                <a16:creationId xmlns:a16="http://schemas.microsoft.com/office/drawing/2014/main" id="{7101B1F3-136A-6649-949B-2ABB2206DCB2}"/>
              </a:ext>
            </a:extLst>
          </p:cNvPr>
          <p:cNvGraphicFramePr>
            <a:graphicFrameLocks noGrp="1"/>
          </p:cNvGraphicFramePr>
          <p:nvPr>
            <p:ph idx="1"/>
          </p:nvPr>
        </p:nvGraphicFramePr>
        <p:xfrm>
          <a:off x="4858742" y="1825625"/>
          <a:ext cx="2474516" cy="4351338"/>
        </p:xfrm>
        <a:graphic>
          <a:graphicData uri="http://schemas.openxmlformats.org/drawingml/2006/table">
            <a:tbl>
              <a:tblPr/>
              <a:tblGrid>
                <a:gridCol w="618629">
                  <a:extLst>
                    <a:ext uri="{9D8B030D-6E8A-4147-A177-3AD203B41FA5}">
                      <a16:colId xmlns:a16="http://schemas.microsoft.com/office/drawing/2014/main" val="2895033736"/>
                    </a:ext>
                  </a:extLst>
                </a:gridCol>
                <a:gridCol w="618629">
                  <a:extLst>
                    <a:ext uri="{9D8B030D-6E8A-4147-A177-3AD203B41FA5}">
                      <a16:colId xmlns:a16="http://schemas.microsoft.com/office/drawing/2014/main" val="1792677274"/>
                    </a:ext>
                  </a:extLst>
                </a:gridCol>
                <a:gridCol w="618629">
                  <a:extLst>
                    <a:ext uri="{9D8B030D-6E8A-4147-A177-3AD203B41FA5}">
                      <a16:colId xmlns:a16="http://schemas.microsoft.com/office/drawing/2014/main" val="2615760000"/>
                    </a:ext>
                  </a:extLst>
                </a:gridCol>
                <a:gridCol w="618629">
                  <a:extLst>
                    <a:ext uri="{9D8B030D-6E8A-4147-A177-3AD203B41FA5}">
                      <a16:colId xmlns:a16="http://schemas.microsoft.com/office/drawing/2014/main" val="2373832012"/>
                    </a:ext>
                  </a:extLst>
                </a:gridCol>
              </a:tblGrid>
              <a:tr h="152278">
                <a:tc>
                  <a:txBody>
                    <a:bodyPr/>
                    <a:lstStyle/>
                    <a:p>
                      <a:pPr algn="ctr" fontAlgn="ctr"/>
                      <a:r>
                        <a:rPr lang="zh-CN" altLang="en-US" sz="900" b="1" i="0" u="none" strike="noStrike">
                          <a:solidFill>
                            <a:srgbClr val="000000"/>
                          </a:solidFill>
                          <a:effectLst/>
                          <a:latin typeface="宋体" panose="02010600030101010101" pitchFamily="2" charset="-122"/>
                          <a:ea typeface="宋体" panose="02010600030101010101" pitchFamily="2" charset="-122"/>
                        </a:rPr>
                        <a:t>序号</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900" b="1" i="0" u="none" strike="noStrike">
                          <a:solidFill>
                            <a:srgbClr val="000000"/>
                          </a:solidFill>
                          <a:effectLst/>
                          <a:latin typeface="宋体" panose="02010600030101010101" pitchFamily="2" charset="-122"/>
                          <a:ea typeface="宋体" panose="02010600030101010101" pitchFamily="2" charset="-122"/>
                        </a:rPr>
                        <a:t>姓名</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900" b="1" i="0" u="none" strike="noStrike">
                          <a:solidFill>
                            <a:srgbClr val="000000"/>
                          </a:solidFill>
                          <a:effectLst/>
                          <a:latin typeface="宋体" panose="02010600030101010101" pitchFamily="2" charset="-122"/>
                          <a:ea typeface="宋体" panose="02010600030101010101" pitchFamily="2" charset="-122"/>
                        </a:rPr>
                        <a:t>单位</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900" b="1" i="0" u="none" strike="noStrike">
                          <a:solidFill>
                            <a:srgbClr val="000000"/>
                          </a:solidFill>
                          <a:effectLst/>
                          <a:latin typeface="宋体" panose="02010600030101010101" pitchFamily="2" charset="-122"/>
                          <a:ea typeface="宋体" panose="02010600030101010101" pitchFamily="2" charset="-122"/>
                        </a:rPr>
                        <a:t>题目</a:t>
                      </a:r>
                    </a:p>
                  </a:txBody>
                  <a:tcPr marL="7138" marR="7138" marT="7138"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9428841"/>
                  </a:ext>
                </a:extLst>
              </a:tr>
              <a:tr h="152278">
                <a:tc>
                  <a:txBody>
                    <a:bodyPr/>
                    <a:lstStyle/>
                    <a:p>
                      <a:pPr algn="ctr" fontAlgn="b"/>
                      <a:r>
                        <a:rPr lang="en-US" sz="900" b="0" i="0" u="none" strike="noStrike">
                          <a:solidFill>
                            <a:srgbClr val="000000"/>
                          </a:solidFill>
                          <a:effectLst/>
                          <a:latin typeface="Calibri" panose="020F0502020204030204" pitchFamily="34" charset="0"/>
                        </a:rPr>
                        <a:t>45</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800" b="0" i="0" u="none" strike="noStrike">
                          <a:solidFill>
                            <a:srgbClr val="000000"/>
                          </a:solidFill>
                          <a:effectLst/>
                          <a:latin typeface="Calibri" panose="020F0502020204030204" pitchFamily="34" charset="0"/>
                        </a:rPr>
                        <a:t>罗振玲</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800" b="0" i="0" u="none" strike="noStrike">
                          <a:solidFill>
                            <a:srgbClr val="000000"/>
                          </a:solidFill>
                          <a:effectLst/>
                          <a:latin typeface="Calibri" panose="020F0502020204030204" pitchFamily="34" charset="0"/>
                        </a:rPr>
                        <a:t>逆境中心</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rowSpan="12">
                  <a:txBody>
                    <a:bodyPr/>
                    <a:lstStyle/>
                    <a:p>
                      <a:pPr algn="ctr" fontAlgn="ctr"/>
                      <a:r>
                        <a:rPr lang="zh-CN" altLang="en-US" sz="900" b="1" i="0" u="none" strike="noStrike">
                          <a:solidFill>
                            <a:srgbClr val="000000"/>
                          </a:solidFill>
                          <a:effectLst/>
                          <a:latin typeface="宋体" panose="02010600030101010101" pitchFamily="2" charset="-122"/>
                          <a:ea typeface="宋体" panose="02010600030101010101" pitchFamily="2" charset="-122"/>
                        </a:rPr>
                        <a:t>第一题</a:t>
                      </a:r>
                    </a:p>
                  </a:txBody>
                  <a:tcPr marL="7138" marR="7138" marT="7138"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extLst>
                  <a:ext uri="{0D108BD9-81ED-4DB2-BD59-A6C34878D82A}">
                    <a16:rowId xmlns:a16="http://schemas.microsoft.com/office/drawing/2014/main" val="2329545350"/>
                  </a:ext>
                </a:extLst>
              </a:tr>
              <a:tr h="152278">
                <a:tc>
                  <a:txBody>
                    <a:bodyPr/>
                    <a:lstStyle/>
                    <a:p>
                      <a:pPr algn="ctr" fontAlgn="b"/>
                      <a:r>
                        <a:rPr lang="en-US" sz="900" b="0" i="0" u="none" strike="noStrike">
                          <a:solidFill>
                            <a:srgbClr val="000000"/>
                          </a:solidFill>
                          <a:effectLst/>
                          <a:latin typeface="Calibri" panose="020F0502020204030204" pitchFamily="34" charset="0"/>
                        </a:rPr>
                        <a:t>12</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贡天雨</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植生生态所</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2747962895"/>
                  </a:ext>
                </a:extLst>
              </a:tr>
              <a:tr h="258396">
                <a:tc>
                  <a:txBody>
                    <a:bodyPr/>
                    <a:lstStyle/>
                    <a:p>
                      <a:pPr algn="ctr" fontAlgn="b"/>
                      <a:r>
                        <a:rPr lang="en-US" sz="900" b="0" i="0" u="none" strike="noStrike">
                          <a:solidFill>
                            <a:srgbClr val="000000"/>
                          </a:solidFill>
                          <a:effectLst/>
                          <a:latin typeface="Calibri" panose="020F0502020204030204" pitchFamily="34" charset="0"/>
                        </a:rPr>
                        <a:t>33</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梁勇</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营养与健康研究所</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2210021014"/>
                  </a:ext>
                </a:extLst>
              </a:tr>
              <a:tr h="152278">
                <a:tc>
                  <a:txBody>
                    <a:bodyPr/>
                    <a:lstStyle/>
                    <a:p>
                      <a:pPr algn="ctr" fontAlgn="b"/>
                      <a:r>
                        <a:rPr lang="en-US" sz="900" b="0" i="0" u="none" strike="noStrike">
                          <a:solidFill>
                            <a:srgbClr val="000000"/>
                          </a:solidFill>
                          <a:effectLst/>
                          <a:latin typeface="Calibri" panose="020F0502020204030204" pitchFamily="34" charset="0"/>
                        </a:rPr>
                        <a:t>20</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黄晨伟</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800" b="0" i="0" u="none" strike="noStrike">
                          <a:solidFill>
                            <a:srgbClr val="000000"/>
                          </a:solidFill>
                          <a:effectLst/>
                          <a:latin typeface="Calibri" panose="020F0502020204030204" pitchFamily="34" charset="0"/>
                        </a:rPr>
                        <a:t>神经所</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2245878292"/>
                  </a:ext>
                </a:extLst>
              </a:tr>
              <a:tr h="152278">
                <a:tc>
                  <a:txBody>
                    <a:bodyPr/>
                    <a:lstStyle/>
                    <a:p>
                      <a:pPr algn="ctr" fontAlgn="b"/>
                      <a:r>
                        <a:rPr lang="en-US" sz="900" b="0" i="0" u="none" strike="noStrike">
                          <a:solidFill>
                            <a:srgbClr val="000000"/>
                          </a:solidFill>
                          <a:effectLst/>
                          <a:latin typeface="Calibri" panose="020F0502020204030204" pitchFamily="34" charset="0"/>
                        </a:rPr>
                        <a:t>2</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邢茹</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生化细胞所</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2691313411"/>
                  </a:ext>
                </a:extLst>
              </a:tr>
              <a:tr h="152278">
                <a:tc>
                  <a:txBody>
                    <a:bodyPr/>
                    <a:lstStyle/>
                    <a:p>
                      <a:pPr algn="ctr" fontAlgn="b"/>
                      <a:r>
                        <a:rPr lang="en-US" sz="900" b="0" i="0" u="none" strike="noStrike">
                          <a:solidFill>
                            <a:srgbClr val="000000"/>
                          </a:solidFill>
                          <a:effectLst/>
                          <a:latin typeface="Calibri" panose="020F0502020204030204" pitchFamily="34" charset="0"/>
                        </a:rPr>
                        <a:t>44</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800" b="0" i="0" u="none" strike="noStrike">
                          <a:solidFill>
                            <a:srgbClr val="000000"/>
                          </a:solidFill>
                          <a:effectLst/>
                          <a:latin typeface="Calibri" panose="020F0502020204030204" pitchFamily="34" charset="0"/>
                        </a:rPr>
                        <a:t>王睿</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800" b="0" i="0" u="none" strike="noStrike">
                          <a:solidFill>
                            <a:srgbClr val="000000"/>
                          </a:solidFill>
                          <a:effectLst/>
                          <a:latin typeface="Calibri" panose="020F0502020204030204" pitchFamily="34" charset="0"/>
                        </a:rPr>
                        <a:t>逆境中心</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945636448"/>
                  </a:ext>
                </a:extLst>
              </a:tr>
              <a:tr h="152278">
                <a:tc>
                  <a:txBody>
                    <a:bodyPr/>
                    <a:lstStyle/>
                    <a:p>
                      <a:pPr algn="ctr" fontAlgn="b"/>
                      <a:r>
                        <a:rPr lang="en-US" sz="900" b="0" i="0" u="none" strike="noStrike">
                          <a:solidFill>
                            <a:srgbClr val="000000"/>
                          </a:solidFill>
                          <a:effectLst/>
                          <a:latin typeface="Calibri" panose="020F0502020204030204" pitchFamily="34" charset="0"/>
                        </a:rPr>
                        <a:t>18</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丁文群</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800" b="0" i="0" u="none" strike="noStrike">
                          <a:solidFill>
                            <a:srgbClr val="000000"/>
                          </a:solidFill>
                          <a:effectLst/>
                          <a:latin typeface="Calibri" panose="020F0502020204030204" pitchFamily="34" charset="0"/>
                        </a:rPr>
                        <a:t>神经所</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3203580480"/>
                  </a:ext>
                </a:extLst>
              </a:tr>
              <a:tr h="258396">
                <a:tc>
                  <a:txBody>
                    <a:bodyPr/>
                    <a:lstStyle/>
                    <a:p>
                      <a:pPr algn="ctr" fontAlgn="b"/>
                      <a:r>
                        <a:rPr lang="en-US" sz="900" b="0" i="0" u="none" strike="noStrike">
                          <a:solidFill>
                            <a:srgbClr val="000000"/>
                          </a:solidFill>
                          <a:effectLst/>
                          <a:latin typeface="Calibri" panose="020F0502020204030204" pitchFamily="34" charset="0"/>
                        </a:rPr>
                        <a:t>30</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安亚玲</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800" b="0" i="0" u="none" strike="noStrike">
                          <a:solidFill>
                            <a:srgbClr val="000000"/>
                          </a:solidFill>
                          <a:effectLst/>
                          <a:latin typeface="Calibri" panose="020F0502020204030204" pitchFamily="34" charset="0"/>
                        </a:rPr>
                        <a:t>上海药物研究所</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3956307953"/>
                  </a:ext>
                </a:extLst>
              </a:tr>
              <a:tr h="152278">
                <a:tc>
                  <a:txBody>
                    <a:bodyPr/>
                    <a:lstStyle/>
                    <a:p>
                      <a:pPr algn="ctr" fontAlgn="b"/>
                      <a:r>
                        <a:rPr lang="en-US" sz="900" b="0" i="0" u="none" strike="noStrike">
                          <a:solidFill>
                            <a:srgbClr val="000000"/>
                          </a:solidFill>
                          <a:effectLst/>
                          <a:latin typeface="Calibri" panose="020F0502020204030204" pitchFamily="34" charset="0"/>
                        </a:rPr>
                        <a:t>11</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丁彦霞</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植生生态所</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1970866784"/>
                  </a:ext>
                </a:extLst>
              </a:tr>
              <a:tr h="258396">
                <a:tc>
                  <a:txBody>
                    <a:bodyPr/>
                    <a:lstStyle/>
                    <a:p>
                      <a:pPr algn="ctr" fontAlgn="b"/>
                      <a:r>
                        <a:rPr lang="en-US" sz="900" b="0" i="0" u="none" strike="noStrike">
                          <a:solidFill>
                            <a:srgbClr val="000000"/>
                          </a:solidFill>
                          <a:effectLst/>
                          <a:latin typeface="Calibri" panose="020F0502020204030204" pitchFamily="34" charset="0"/>
                        </a:rPr>
                        <a:t>32</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曹芹</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800" b="0" i="0" u="none" strike="noStrike">
                          <a:solidFill>
                            <a:srgbClr val="000000"/>
                          </a:solidFill>
                          <a:effectLst/>
                          <a:latin typeface="Calibri" panose="020F0502020204030204" pitchFamily="34" charset="0"/>
                        </a:rPr>
                        <a:t>上海药物研究所</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207929349"/>
                  </a:ext>
                </a:extLst>
              </a:tr>
              <a:tr h="152278">
                <a:tc>
                  <a:txBody>
                    <a:bodyPr/>
                    <a:lstStyle/>
                    <a:p>
                      <a:pPr algn="ctr" fontAlgn="b"/>
                      <a:r>
                        <a:rPr lang="en-US" sz="900" b="0" i="0" u="none" strike="noStrike">
                          <a:solidFill>
                            <a:srgbClr val="000000"/>
                          </a:solidFill>
                          <a:effectLst/>
                          <a:latin typeface="Calibri" panose="020F0502020204030204" pitchFamily="34" charset="0"/>
                        </a:rPr>
                        <a:t>9</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张铭珺</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生化细胞所</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3393019244"/>
                  </a:ext>
                </a:extLst>
              </a:tr>
              <a:tr h="258396">
                <a:tc>
                  <a:txBody>
                    <a:bodyPr/>
                    <a:lstStyle/>
                    <a:p>
                      <a:pPr algn="ctr" fontAlgn="b"/>
                      <a:r>
                        <a:rPr lang="en-US" sz="900" b="0" i="0" u="none" strike="noStrike">
                          <a:solidFill>
                            <a:srgbClr val="000000"/>
                          </a:solidFill>
                          <a:effectLst/>
                          <a:latin typeface="Calibri" panose="020F0502020204030204" pitchFamily="34" charset="0"/>
                        </a:rPr>
                        <a:t>24</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800" b="0" i="0" u="none" strike="noStrike">
                          <a:solidFill>
                            <a:srgbClr val="000000"/>
                          </a:solidFill>
                          <a:effectLst/>
                          <a:latin typeface="Calibri" panose="020F0502020204030204" pitchFamily="34" charset="0"/>
                        </a:rPr>
                        <a:t>陈晓宇</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800" b="0" i="0" u="none" strike="noStrike">
                          <a:solidFill>
                            <a:srgbClr val="000000"/>
                          </a:solidFill>
                          <a:effectLst/>
                          <a:latin typeface="Calibri" panose="020F0502020204030204" pitchFamily="34" charset="0"/>
                        </a:rPr>
                        <a:t>上海药物研究所</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3934109711"/>
                  </a:ext>
                </a:extLst>
              </a:tr>
              <a:tr h="258396">
                <a:tc>
                  <a:txBody>
                    <a:bodyPr/>
                    <a:lstStyle/>
                    <a:p>
                      <a:pPr algn="ctr" fontAlgn="b"/>
                      <a:r>
                        <a:rPr lang="en-US" sz="900" b="0" i="0" u="none" strike="noStrike">
                          <a:solidFill>
                            <a:srgbClr val="000000"/>
                          </a:solidFill>
                          <a:effectLst/>
                          <a:latin typeface="Calibri" panose="020F0502020204030204" pitchFamily="34" charset="0"/>
                        </a:rPr>
                        <a:t>27</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程序</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800" b="0" i="0" u="none" strike="noStrike">
                          <a:solidFill>
                            <a:srgbClr val="000000"/>
                          </a:solidFill>
                          <a:effectLst/>
                          <a:latin typeface="Calibri" panose="020F0502020204030204" pitchFamily="34" charset="0"/>
                        </a:rPr>
                        <a:t>上海药物研究所</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rowSpan="10">
                  <a:txBody>
                    <a:bodyPr/>
                    <a:lstStyle/>
                    <a:p>
                      <a:pPr algn="ctr" fontAlgn="ctr"/>
                      <a:r>
                        <a:rPr lang="zh-CN" altLang="en-US" sz="900" b="1" i="0" u="none" strike="noStrike">
                          <a:solidFill>
                            <a:srgbClr val="000000"/>
                          </a:solidFill>
                          <a:effectLst/>
                          <a:latin typeface="宋体" panose="02010600030101010101" pitchFamily="2" charset="-122"/>
                          <a:ea typeface="宋体" panose="02010600030101010101" pitchFamily="2" charset="-122"/>
                        </a:rPr>
                        <a:t>第二题</a:t>
                      </a:r>
                    </a:p>
                  </a:txBody>
                  <a:tcPr marL="7138" marR="7138" marT="7138"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1532459210"/>
                  </a:ext>
                </a:extLst>
              </a:tr>
              <a:tr h="152278">
                <a:tc>
                  <a:txBody>
                    <a:bodyPr/>
                    <a:lstStyle/>
                    <a:p>
                      <a:pPr algn="ctr" fontAlgn="b"/>
                      <a:r>
                        <a:rPr lang="en-US" sz="900" b="0" i="0" u="none" strike="noStrike">
                          <a:solidFill>
                            <a:srgbClr val="000000"/>
                          </a:solidFill>
                          <a:effectLst/>
                          <a:latin typeface="Calibri" panose="020F0502020204030204" pitchFamily="34" charset="0"/>
                        </a:rPr>
                        <a:t>5</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徐心怡</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生化细胞所</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273455564"/>
                  </a:ext>
                </a:extLst>
              </a:tr>
              <a:tr h="152278">
                <a:tc>
                  <a:txBody>
                    <a:bodyPr/>
                    <a:lstStyle/>
                    <a:p>
                      <a:pPr algn="ctr" fontAlgn="b"/>
                      <a:r>
                        <a:rPr lang="en-US" sz="900" b="0" i="0" u="none" strike="noStrike">
                          <a:solidFill>
                            <a:srgbClr val="000000"/>
                          </a:solidFill>
                          <a:effectLst/>
                          <a:latin typeface="Calibri" panose="020F0502020204030204" pitchFamily="34" charset="0"/>
                        </a:rPr>
                        <a:t>42</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800" b="0" i="0" u="none" strike="noStrike">
                          <a:solidFill>
                            <a:srgbClr val="000000"/>
                          </a:solidFill>
                          <a:effectLst/>
                          <a:latin typeface="Calibri" panose="020F0502020204030204" pitchFamily="34" charset="0"/>
                        </a:rPr>
                        <a:t>王雨蓓</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800" b="0" i="0" u="none" strike="noStrike">
                          <a:solidFill>
                            <a:srgbClr val="000000"/>
                          </a:solidFill>
                          <a:effectLst/>
                          <a:latin typeface="Calibri" panose="020F0502020204030204" pitchFamily="34" charset="0"/>
                        </a:rPr>
                        <a:t>逆境中心</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2442578846"/>
                  </a:ext>
                </a:extLst>
              </a:tr>
              <a:tr h="152278">
                <a:tc>
                  <a:txBody>
                    <a:bodyPr/>
                    <a:lstStyle/>
                    <a:p>
                      <a:pPr algn="ctr" fontAlgn="b"/>
                      <a:r>
                        <a:rPr lang="en-US" sz="900" b="0" i="0" u="none" strike="noStrike">
                          <a:solidFill>
                            <a:srgbClr val="000000"/>
                          </a:solidFill>
                          <a:effectLst/>
                          <a:latin typeface="Calibri" panose="020F0502020204030204" pitchFamily="34" charset="0"/>
                        </a:rPr>
                        <a:t>3</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熊清平</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生化细胞所</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2382842734"/>
                  </a:ext>
                </a:extLst>
              </a:tr>
              <a:tr h="258396">
                <a:tc>
                  <a:txBody>
                    <a:bodyPr/>
                    <a:lstStyle/>
                    <a:p>
                      <a:pPr algn="ctr" fontAlgn="b"/>
                      <a:r>
                        <a:rPr lang="en-US" sz="900" b="0" i="0" u="none" strike="noStrike">
                          <a:solidFill>
                            <a:srgbClr val="000000"/>
                          </a:solidFill>
                          <a:effectLst/>
                          <a:latin typeface="Calibri" panose="020F0502020204030204" pitchFamily="34" charset="0"/>
                        </a:rPr>
                        <a:t>35</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刘建玲</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营养与健康研究所</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2822698616"/>
                  </a:ext>
                </a:extLst>
              </a:tr>
              <a:tr h="152278">
                <a:tc>
                  <a:txBody>
                    <a:bodyPr/>
                    <a:lstStyle/>
                    <a:p>
                      <a:pPr algn="ctr" fontAlgn="b"/>
                      <a:r>
                        <a:rPr lang="en-US" sz="900" b="0" i="0" u="none" strike="noStrike">
                          <a:solidFill>
                            <a:srgbClr val="000000"/>
                          </a:solidFill>
                          <a:effectLst/>
                          <a:latin typeface="Calibri" panose="020F0502020204030204" pitchFamily="34" charset="0"/>
                        </a:rPr>
                        <a:t>7</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张聪</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生化细胞所</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1977452584"/>
                  </a:ext>
                </a:extLst>
              </a:tr>
              <a:tr h="258396">
                <a:tc>
                  <a:txBody>
                    <a:bodyPr/>
                    <a:lstStyle/>
                    <a:p>
                      <a:pPr algn="ctr" fontAlgn="b"/>
                      <a:r>
                        <a:rPr lang="en-US" sz="900" b="0" i="0" u="none" strike="noStrike">
                          <a:solidFill>
                            <a:srgbClr val="000000"/>
                          </a:solidFill>
                          <a:effectLst/>
                          <a:latin typeface="Calibri" panose="020F0502020204030204" pitchFamily="34" charset="0"/>
                        </a:rPr>
                        <a:t>26</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陈子阳</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800" b="0" i="0" u="none" strike="noStrike">
                          <a:solidFill>
                            <a:srgbClr val="000000"/>
                          </a:solidFill>
                          <a:effectLst/>
                          <a:latin typeface="Calibri" panose="020F0502020204030204" pitchFamily="34" charset="0"/>
                        </a:rPr>
                        <a:t>上海药物研究所</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4200788199"/>
                  </a:ext>
                </a:extLst>
              </a:tr>
              <a:tr h="258396">
                <a:tc>
                  <a:txBody>
                    <a:bodyPr/>
                    <a:lstStyle/>
                    <a:p>
                      <a:pPr algn="ctr" fontAlgn="b"/>
                      <a:r>
                        <a:rPr lang="en-US" sz="900" b="0" i="0" u="none" strike="noStrike">
                          <a:solidFill>
                            <a:srgbClr val="000000"/>
                          </a:solidFill>
                          <a:effectLst/>
                          <a:latin typeface="Calibri" panose="020F0502020204030204" pitchFamily="34" charset="0"/>
                        </a:rPr>
                        <a:t>22</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符逸仙</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800" b="0" i="0" u="none" strike="noStrike">
                          <a:solidFill>
                            <a:srgbClr val="000000"/>
                          </a:solidFill>
                          <a:effectLst/>
                          <a:latin typeface="Calibri" panose="020F0502020204030204" pitchFamily="34" charset="0"/>
                        </a:rPr>
                        <a:t>上海药物研究所</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2017158606"/>
                  </a:ext>
                </a:extLst>
              </a:tr>
              <a:tr h="152278">
                <a:tc>
                  <a:txBody>
                    <a:bodyPr/>
                    <a:lstStyle/>
                    <a:p>
                      <a:pPr algn="ctr" fontAlgn="b"/>
                      <a:r>
                        <a:rPr lang="en-US" sz="900" b="0" i="0" u="none" strike="noStrike">
                          <a:solidFill>
                            <a:srgbClr val="000000"/>
                          </a:solidFill>
                          <a:effectLst/>
                          <a:latin typeface="Calibri" panose="020F0502020204030204" pitchFamily="34" charset="0"/>
                        </a:rPr>
                        <a:t>10</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张蔚</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生化细胞所</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1446235800"/>
                  </a:ext>
                </a:extLst>
              </a:tr>
              <a:tr h="152278">
                <a:tc>
                  <a:txBody>
                    <a:bodyPr/>
                    <a:lstStyle/>
                    <a:p>
                      <a:pPr algn="ctr" fontAlgn="b"/>
                      <a:r>
                        <a:rPr lang="en-US" sz="900" b="0" i="0" u="none" strike="noStrike">
                          <a:solidFill>
                            <a:srgbClr val="000000"/>
                          </a:solidFill>
                          <a:effectLst/>
                          <a:latin typeface="Calibri" panose="020F0502020204030204" pitchFamily="34" charset="0"/>
                        </a:rPr>
                        <a:t>21</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800" b="0" i="0" u="none" strike="noStrike">
                          <a:solidFill>
                            <a:srgbClr val="000000"/>
                          </a:solidFill>
                          <a:effectLst/>
                          <a:latin typeface="Calibri" panose="020F0502020204030204" pitchFamily="34" charset="0"/>
                        </a:rPr>
                        <a:t>乐子薇</a:t>
                      </a:r>
                    </a:p>
                  </a:txBody>
                  <a:tcPr marL="7138" marR="7138" marT="713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800" b="0" i="0" u="none" strike="noStrike" dirty="0">
                          <a:solidFill>
                            <a:srgbClr val="000000"/>
                          </a:solidFill>
                          <a:effectLst/>
                          <a:latin typeface="Calibri" panose="020F0502020204030204" pitchFamily="34" charset="0"/>
                        </a:rPr>
                        <a:t>神经所</a:t>
                      </a:r>
                    </a:p>
                  </a:txBody>
                  <a:tcPr marL="7138" marR="7138" marT="713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170488537"/>
                  </a:ext>
                </a:extLst>
              </a:tr>
            </a:tbl>
          </a:graphicData>
        </a:graphic>
      </p:graphicFrame>
      <p:graphicFrame>
        <p:nvGraphicFramePr>
          <p:cNvPr id="19" name="Table 18">
            <a:extLst>
              <a:ext uri="{FF2B5EF4-FFF2-40B4-BE49-F238E27FC236}">
                <a16:creationId xmlns:a16="http://schemas.microsoft.com/office/drawing/2014/main" id="{9AD26D48-31B3-C642-8458-A2DCB2CB09C4}"/>
              </a:ext>
            </a:extLst>
          </p:cNvPr>
          <p:cNvGraphicFramePr>
            <a:graphicFrameLocks noGrp="1"/>
          </p:cNvGraphicFramePr>
          <p:nvPr>
            <p:extLst>
              <p:ext uri="{D42A27DB-BD31-4B8C-83A1-F6EECF244321}">
                <p14:modId xmlns:p14="http://schemas.microsoft.com/office/powerpoint/2010/main" val="2670075723"/>
              </p:ext>
            </p:extLst>
          </p:nvPr>
        </p:nvGraphicFramePr>
        <p:xfrm>
          <a:off x="7805829" y="1825628"/>
          <a:ext cx="2232996" cy="4351331"/>
        </p:xfrm>
        <a:graphic>
          <a:graphicData uri="http://schemas.openxmlformats.org/drawingml/2006/table">
            <a:tbl>
              <a:tblPr/>
              <a:tblGrid>
                <a:gridCol w="558249">
                  <a:extLst>
                    <a:ext uri="{9D8B030D-6E8A-4147-A177-3AD203B41FA5}">
                      <a16:colId xmlns:a16="http://schemas.microsoft.com/office/drawing/2014/main" val="3625672275"/>
                    </a:ext>
                  </a:extLst>
                </a:gridCol>
                <a:gridCol w="558249">
                  <a:extLst>
                    <a:ext uri="{9D8B030D-6E8A-4147-A177-3AD203B41FA5}">
                      <a16:colId xmlns:a16="http://schemas.microsoft.com/office/drawing/2014/main" val="2468959156"/>
                    </a:ext>
                  </a:extLst>
                </a:gridCol>
                <a:gridCol w="558249">
                  <a:extLst>
                    <a:ext uri="{9D8B030D-6E8A-4147-A177-3AD203B41FA5}">
                      <a16:colId xmlns:a16="http://schemas.microsoft.com/office/drawing/2014/main" val="3732064046"/>
                    </a:ext>
                  </a:extLst>
                </a:gridCol>
                <a:gridCol w="558249">
                  <a:extLst>
                    <a:ext uri="{9D8B030D-6E8A-4147-A177-3AD203B41FA5}">
                      <a16:colId xmlns:a16="http://schemas.microsoft.com/office/drawing/2014/main" val="782118441"/>
                    </a:ext>
                  </a:extLst>
                </a:gridCol>
              </a:tblGrid>
              <a:tr h="233176">
                <a:tc>
                  <a:txBody>
                    <a:bodyPr/>
                    <a:lstStyle/>
                    <a:p>
                      <a:pPr algn="ctr" fontAlgn="b"/>
                      <a:r>
                        <a:rPr lang="en-US" sz="800" b="0" i="0" u="none" strike="noStrike">
                          <a:solidFill>
                            <a:srgbClr val="000000"/>
                          </a:solidFill>
                          <a:effectLst/>
                          <a:latin typeface="Calibri" panose="020F0502020204030204" pitchFamily="34" charset="0"/>
                        </a:rPr>
                        <a:t>39</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吕婷婷</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营养与健康研究所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rowSpan="12">
                  <a:txBody>
                    <a:bodyPr/>
                    <a:lstStyle/>
                    <a:p>
                      <a:pPr algn="ctr" fontAlgn="ctr"/>
                      <a:r>
                        <a:rPr lang="zh-CN" altLang="en-US" sz="800" b="1" i="0" u="none" strike="noStrike">
                          <a:solidFill>
                            <a:srgbClr val="000000"/>
                          </a:solidFill>
                          <a:effectLst/>
                          <a:latin typeface="宋体" panose="02010600030101010101" pitchFamily="2" charset="-122"/>
                          <a:ea typeface="宋体" panose="02010600030101010101" pitchFamily="2" charset="-122"/>
                        </a:rPr>
                        <a:t>第三题</a:t>
                      </a:r>
                    </a:p>
                  </a:txBody>
                  <a:tcPr marL="6441" marR="6441" marT="6441"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extLst>
                  <a:ext uri="{0D108BD9-81ED-4DB2-BD59-A6C34878D82A}">
                    <a16:rowId xmlns:a16="http://schemas.microsoft.com/office/drawing/2014/main" val="541237247"/>
                  </a:ext>
                </a:extLst>
              </a:tr>
              <a:tr h="233176">
                <a:tc>
                  <a:txBody>
                    <a:bodyPr/>
                    <a:lstStyle/>
                    <a:p>
                      <a:pPr algn="ctr" fontAlgn="b"/>
                      <a:r>
                        <a:rPr lang="en-US" sz="800" b="0" i="0" u="none" strike="noStrike">
                          <a:solidFill>
                            <a:srgbClr val="000000"/>
                          </a:solidFill>
                          <a:effectLst/>
                          <a:latin typeface="Calibri" panose="020F0502020204030204" pitchFamily="34" charset="0"/>
                        </a:rPr>
                        <a:t>23</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陈梦婷</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700" b="0" i="0" u="none" strike="noStrike">
                          <a:solidFill>
                            <a:srgbClr val="000000"/>
                          </a:solidFill>
                          <a:effectLst/>
                          <a:latin typeface="Calibri" panose="020F0502020204030204" pitchFamily="34" charset="0"/>
                        </a:rPr>
                        <a:t>上海药物研究所</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2882097626"/>
                  </a:ext>
                </a:extLst>
              </a:tr>
              <a:tr h="137415">
                <a:tc>
                  <a:txBody>
                    <a:bodyPr/>
                    <a:lstStyle/>
                    <a:p>
                      <a:pPr algn="ctr" fontAlgn="b"/>
                      <a:r>
                        <a:rPr lang="en-US" sz="800" b="0" i="0" u="none" strike="noStrike">
                          <a:solidFill>
                            <a:srgbClr val="000000"/>
                          </a:solidFill>
                          <a:effectLst/>
                          <a:latin typeface="Calibri" panose="020F0502020204030204" pitchFamily="34" charset="0"/>
                        </a:rPr>
                        <a:t>13</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关昕</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植生生态所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2734936296"/>
                  </a:ext>
                </a:extLst>
              </a:tr>
              <a:tr h="137415">
                <a:tc>
                  <a:txBody>
                    <a:bodyPr/>
                    <a:lstStyle/>
                    <a:p>
                      <a:pPr algn="ctr" fontAlgn="b"/>
                      <a:r>
                        <a:rPr lang="en-US" sz="800" b="0" i="0" u="none" strike="noStrike">
                          <a:solidFill>
                            <a:srgbClr val="000000"/>
                          </a:solidFill>
                          <a:effectLst/>
                          <a:latin typeface="Calibri" panose="020F0502020204030204" pitchFamily="34" charset="0"/>
                        </a:rPr>
                        <a:t>17</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黄榆慧</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植生生态所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3090309039"/>
                  </a:ext>
                </a:extLst>
              </a:tr>
              <a:tr h="233176">
                <a:tc>
                  <a:txBody>
                    <a:bodyPr/>
                    <a:lstStyle/>
                    <a:p>
                      <a:pPr algn="ctr" fontAlgn="b"/>
                      <a:r>
                        <a:rPr lang="en-US" sz="800" b="0" i="0" u="none" strike="noStrike">
                          <a:solidFill>
                            <a:srgbClr val="000000"/>
                          </a:solidFill>
                          <a:effectLst/>
                          <a:latin typeface="Calibri" panose="020F0502020204030204" pitchFamily="34" charset="0"/>
                        </a:rPr>
                        <a:t>36</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刘振</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营养与健康研究所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708690671"/>
                  </a:ext>
                </a:extLst>
              </a:tr>
              <a:tr h="137415">
                <a:tc>
                  <a:txBody>
                    <a:bodyPr/>
                    <a:lstStyle/>
                    <a:p>
                      <a:pPr algn="ctr" fontAlgn="b"/>
                      <a:r>
                        <a:rPr lang="en-US" sz="800" b="0" i="0" u="none" strike="noStrike">
                          <a:solidFill>
                            <a:srgbClr val="000000"/>
                          </a:solidFill>
                          <a:effectLst/>
                          <a:latin typeface="Calibri" panose="020F0502020204030204" pitchFamily="34" charset="0"/>
                        </a:rPr>
                        <a:t>15</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郭双琴</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植生生态所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3228569022"/>
                  </a:ext>
                </a:extLst>
              </a:tr>
              <a:tr h="137415">
                <a:tc>
                  <a:txBody>
                    <a:bodyPr/>
                    <a:lstStyle/>
                    <a:p>
                      <a:pPr algn="ctr" fontAlgn="b"/>
                      <a:r>
                        <a:rPr lang="en-US" sz="800" b="0" i="0" u="none" strike="noStrike">
                          <a:solidFill>
                            <a:srgbClr val="000000"/>
                          </a:solidFill>
                          <a:effectLst/>
                          <a:latin typeface="Calibri" panose="020F0502020204030204" pitchFamily="34" charset="0"/>
                        </a:rPr>
                        <a:t>46</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700" b="0" i="0" u="none" strike="noStrike">
                          <a:solidFill>
                            <a:srgbClr val="000000"/>
                          </a:solidFill>
                          <a:effectLst/>
                          <a:latin typeface="Calibri" panose="020F0502020204030204" pitchFamily="34" charset="0"/>
                        </a:rPr>
                        <a:t>穆晨</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700" b="0" i="0" u="none" strike="noStrike">
                          <a:solidFill>
                            <a:srgbClr val="000000"/>
                          </a:solidFill>
                          <a:effectLst/>
                          <a:latin typeface="Calibri" panose="020F0502020204030204" pitchFamily="34" charset="0"/>
                        </a:rPr>
                        <a:t>逆境中心</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1874292539"/>
                  </a:ext>
                </a:extLst>
              </a:tr>
              <a:tr h="233176">
                <a:tc>
                  <a:txBody>
                    <a:bodyPr/>
                    <a:lstStyle/>
                    <a:p>
                      <a:pPr algn="ctr" fontAlgn="b"/>
                      <a:r>
                        <a:rPr lang="en-US" sz="800" b="0" i="0" u="none" strike="noStrike">
                          <a:solidFill>
                            <a:srgbClr val="000000"/>
                          </a:solidFill>
                          <a:effectLst/>
                          <a:latin typeface="Calibri" panose="020F0502020204030204" pitchFamily="34" charset="0"/>
                        </a:rPr>
                        <a:t>28</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池帅帅</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700" b="0" i="0" u="none" strike="noStrike">
                          <a:solidFill>
                            <a:srgbClr val="000000"/>
                          </a:solidFill>
                          <a:effectLst/>
                          <a:latin typeface="Calibri" panose="020F0502020204030204" pitchFamily="34" charset="0"/>
                        </a:rPr>
                        <a:t>上海药物研究所</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3102407443"/>
                  </a:ext>
                </a:extLst>
              </a:tr>
              <a:tr h="137415">
                <a:tc>
                  <a:txBody>
                    <a:bodyPr/>
                    <a:lstStyle/>
                    <a:p>
                      <a:pPr algn="ctr" fontAlgn="b"/>
                      <a:r>
                        <a:rPr lang="en-US" sz="800" b="0" i="0" u="none" strike="noStrike">
                          <a:solidFill>
                            <a:srgbClr val="000000"/>
                          </a:solidFill>
                          <a:effectLst/>
                          <a:latin typeface="Calibri" panose="020F0502020204030204" pitchFamily="34" charset="0"/>
                        </a:rPr>
                        <a:t>19</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高政圆</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700" b="0" i="0" u="none" strike="noStrike">
                          <a:solidFill>
                            <a:srgbClr val="000000"/>
                          </a:solidFill>
                          <a:effectLst/>
                          <a:latin typeface="Calibri" panose="020F0502020204030204" pitchFamily="34" charset="0"/>
                        </a:rPr>
                        <a:t>神经所</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2985098056"/>
                  </a:ext>
                </a:extLst>
              </a:tr>
              <a:tr h="137415">
                <a:tc>
                  <a:txBody>
                    <a:bodyPr/>
                    <a:lstStyle/>
                    <a:p>
                      <a:pPr algn="ctr" fontAlgn="b"/>
                      <a:r>
                        <a:rPr lang="en-US" sz="800" b="0" i="0" u="none" strike="noStrike">
                          <a:solidFill>
                            <a:srgbClr val="000000"/>
                          </a:solidFill>
                          <a:effectLst/>
                          <a:latin typeface="Calibri" panose="020F0502020204030204" pitchFamily="34" charset="0"/>
                        </a:rPr>
                        <a:t>1</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肖天雄</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生化细胞所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293420025"/>
                  </a:ext>
                </a:extLst>
              </a:tr>
              <a:tr h="233176">
                <a:tc>
                  <a:txBody>
                    <a:bodyPr/>
                    <a:lstStyle/>
                    <a:p>
                      <a:pPr algn="ctr" fontAlgn="b"/>
                      <a:r>
                        <a:rPr lang="en-US" sz="800" b="0" i="0" u="none" strike="noStrike">
                          <a:solidFill>
                            <a:srgbClr val="000000"/>
                          </a:solidFill>
                          <a:effectLst/>
                          <a:latin typeface="Calibri" panose="020F0502020204030204" pitchFamily="34" charset="0"/>
                        </a:rPr>
                        <a:t>40</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马俊杰</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营养与健康研究所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3654379412"/>
                  </a:ext>
                </a:extLst>
              </a:tr>
              <a:tr h="233176">
                <a:tc>
                  <a:txBody>
                    <a:bodyPr/>
                    <a:lstStyle/>
                    <a:p>
                      <a:pPr algn="ctr" fontAlgn="b"/>
                      <a:r>
                        <a:rPr lang="en-US" sz="800" b="0" i="0" u="none" strike="noStrike">
                          <a:solidFill>
                            <a:srgbClr val="000000"/>
                          </a:solidFill>
                          <a:effectLst/>
                          <a:latin typeface="Calibri" panose="020F0502020204030204" pitchFamily="34" charset="0"/>
                        </a:rPr>
                        <a:t>29</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ctr"/>
                      <a:r>
                        <a:rPr lang="zh-CN" altLang="en-US" sz="700" b="0" i="0" u="none" strike="noStrike">
                          <a:solidFill>
                            <a:srgbClr val="000000"/>
                          </a:solidFill>
                          <a:effectLst/>
                          <a:latin typeface="Calibri" panose="020F0502020204030204" pitchFamily="34" charset="0"/>
                        </a:rPr>
                        <a:t>范仕杰</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fontAlgn="b"/>
                      <a:r>
                        <a:rPr lang="zh-CN" altLang="en-US" sz="700" b="0" i="0" u="none" strike="noStrike">
                          <a:solidFill>
                            <a:srgbClr val="000000"/>
                          </a:solidFill>
                          <a:effectLst/>
                          <a:latin typeface="Calibri" panose="020F0502020204030204" pitchFamily="34" charset="0"/>
                        </a:rPr>
                        <a:t>上海药物研究所</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385597956"/>
                  </a:ext>
                </a:extLst>
              </a:tr>
              <a:tr h="137415">
                <a:tc>
                  <a:txBody>
                    <a:bodyPr/>
                    <a:lstStyle/>
                    <a:p>
                      <a:pPr algn="ctr" fontAlgn="b"/>
                      <a:r>
                        <a:rPr lang="en-US" sz="800" b="0" i="0" u="none" strike="noStrike">
                          <a:solidFill>
                            <a:srgbClr val="000000"/>
                          </a:solidFill>
                          <a:effectLst/>
                          <a:latin typeface="Calibri" panose="020F0502020204030204" pitchFamily="34" charset="0"/>
                        </a:rPr>
                        <a:t>8</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张佳</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生化细胞所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rowSpan="12">
                  <a:txBody>
                    <a:bodyPr/>
                    <a:lstStyle/>
                    <a:p>
                      <a:pPr algn="ctr" fontAlgn="ctr"/>
                      <a:r>
                        <a:rPr lang="zh-CN" altLang="en-US" sz="800" b="1" i="0" u="none" strike="noStrike">
                          <a:solidFill>
                            <a:srgbClr val="000000"/>
                          </a:solidFill>
                          <a:effectLst/>
                          <a:latin typeface="宋体" panose="02010600030101010101" pitchFamily="2" charset="-122"/>
                          <a:ea typeface="宋体" panose="02010600030101010101" pitchFamily="2" charset="-122"/>
                        </a:rPr>
                        <a:t>第四题</a:t>
                      </a:r>
                    </a:p>
                  </a:txBody>
                  <a:tcPr marL="6441" marR="6441" marT="6441"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3739896954"/>
                  </a:ext>
                </a:extLst>
              </a:tr>
              <a:tr h="233176">
                <a:tc>
                  <a:txBody>
                    <a:bodyPr/>
                    <a:lstStyle/>
                    <a:p>
                      <a:pPr algn="ctr" fontAlgn="b"/>
                      <a:r>
                        <a:rPr lang="en-US" sz="800" b="0" i="0" u="none" strike="noStrike">
                          <a:solidFill>
                            <a:srgbClr val="000000"/>
                          </a:solidFill>
                          <a:effectLst/>
                          <a:latin typeface="Calibri" panose="020F0502020204030204" pitchFamily="34" charset="0"/>
                        </a:rPr>
                        <a:t>31</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曹碧蓉</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700" b="0" i="0" u="none" strike="noStrike">
                          <a:solidFill>
                            <a:srgbClr val="000000"/>
                          </a:solidFill>
                          <a:effectLst/>
                          <a:latin typeface="Calibri" panose="020F0502020204030204" pitchFamily="34" charset="0"/>
                        </a:rPr>
                        <a:t>上海药物研究所</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2138701328"/>
                  </a:ext>
                </a:extLst>
              </a:tr>
              <a:tr h="137415">
                <a:tc>
                  <a:txBody>
                    <a:bodyPr/>
                    <a:lstStyle/>
                    <a:p>
                      <a:pPr algn="ctr" fontAlgn="b"/>
                      <a:r>
                        <a:rPr lang="en-US" sz="800" b="0" i="0" u="none" strike="noStrike">
                          <a:solidFill>
                            <a:srgbClr val="000000"/>
                          </a:solidFill>
                          <a:effectLst/>
                          <a:latin typeface="Calibri" panose="020F0502020204030204" pitchFamily="34" charset="0"/>
                        </a:rPr>
                        <a:t>43</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700" b="0" i="0" u="none" strike="noStrike">
                          <a:solidFill>
                            <a:srgbClr val="000000"/>
                          </a:solidFill>
                          <a:effectLst/>
                          <a:latin typeface="Calibri" panose="020F0502020204030204" pitchFamily="34" charset="0"/>
                        </a:rPr>
                        <a:t>宣传静</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700" b="0" i="0" u="none" strike="noStrike">
                          <a:solidFill>
                            <a:srgbClr val="000000"/>
                          </a:solidFill>
                          <a:effectLst/>
                          <a:latin typeface="Calibri" panose="020F0502020204030204" pitchFamily="34" charset="0"/>
                        </a:rPr>
                        <a:t>逆境中心</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1579341209"/>
                  </a:ext>
                </a:extLst>
              </a:tr>
              <a:tr h="233176">
                <a:tc>
                  <a:txBody>
                    <a:bodyPr/>
                    <a:lstStyle/>
                    <a:p>
                      <a:pPr algn="ctr" fontAlgn="b"/>
                      <a:r>
                        <a:rPr lang="en-US" sz="800" b="0" i="0" u="none" strike="noStrike">
                          <a:solidFill>
                            <a:srgbClr val="000000"/>
                          </a:solidFill>
                          <a:effectLst/>
                          <a:latin typeface="Calibri" panose="020F0502020204030204" pitchFamily="34" charset="0"/>
                        </a:rPr>
                        <a:t>37</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罗雪梅</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营养与健康研究所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1487958971"/>
                  </a:ext>
                </a:extLst>
              </a:tr>
              <a:tr h="233176">
                <a:tc>
                  <a:txBody>
                    <a:bodyPr/>
                    <a:lstStyle/>
                    <a:p>
                      <a:pPr algn="ctr" fontAlgn="b"/>
                      <a:r>
                        <a:rPr lang="en-US" sz="800" b="0" i="0" u="none" strike="noStrike">
                          <a:solidFill>
                            <a:srgbClr val="000000"/>
                          </a:solidFill>
                          <a:effectLst/>
                          <a:latin typeface="Calibri" panose="020F0502020204030204" pitchFamily="34" charset="0"/>
                        </a:rPr>
                        <a:t>34</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林欣</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营养与健康研究所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727661897"/>
                  </a:ext>
                </a:extLst>
              </a:tr>
              <a:tr h="137415">
                <a:tc>
                  <a:txBody>
                    <a:bodyPr/>
                    <a:lstStyle/>
                    <a:p>
                      <a:pPr algn="ctr" fontAlgn="b"/>
                      <a:r>
                        <a:rPr lang="en-US" sz="800" b="0" i="0" u="none" strike="noStrike">
                          <a:solidFill>
                            <a:srgbClr val="000000"/>
                          </a:solidFill>
                          <a:effectLst/>
                          <a:latin typeface="Calibri" panose="020F0502020204030204" pitchFamily="34" charset="0"/>
                        </a:rPr>
                        <a:t>14</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郭世耸</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植生生态所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35673391"/>
                  </a:ext>
                </a:extLst>
              </a:tr>
              <a:tr h="233176">
                <a:tc>
                  <a:txBody>
                    <a:bodyPr/>
                    <a:lstStyle/>
                    <a:p>
                      <a:pPr algn="ctr" fontAlgn="b"/>
                      <a:r>
                        <a:rPr lang="en-US" sz="800" b="0" i="0" u="none" strike="noStrike">
                          <a:solidFill>
                            <a:srgbClr val="000000"/>
                          </a:solidFill>
                          <a:effectLst/>
                          <a:latin typeface="Calibri" panose="020F0502020204030204" pitchFamily="34" charset="0"/>
                        </a:rPr>
                        <a:t>38</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罗宇翔</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营养与健康研究所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3716324200"/>
                  </a:ext>
                </a:extLst>
              </a:tr>
              <a:tr h="137415">
                <a:tc>
                  <a:txBody>
                    <a:bodyPr/>
                    <a:lstStyle/>
                    <a:p>
                      <a:pPr algn="ctr" fontAlgn="b"/>
                      <a:r>
                        <a:rPr lang="en-US" sz="800" b="0" i="0" u="none" strike="noStrike">
                          <a:solidFill>
                            <a:srgbClr val="000000"/>
                          </a:solidFill>
                          <a:effectLst/>
                          <a:latin typeface="Calibri" panose="020F0502020204030204" pitchFamily="34" charset="0"/>
                        </a:rPr>
                        <a:t>6</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余阳</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生化细胞所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1001118718"/>
                  </a:ext>
                </a:extLst>
              </a:tr>
              <a:tr h="137415">
                <a:tc>
                  <a:txBody>
                    <a:bodyPr/>
                    <a:lstStyle/>
                    <a:p>
                      <a:pPr algn="ctr" fontAlgn="b"/>
                      <a:r>
                        <a:rPr lang="en-US" sz="800" b="0" i="0" u="none" strike="noStrike">
                          <a:solidFill>
                            <a:srgbClr val="000000"/>
                          </a:solidFill>
                          <a:effectLst/>
                          <a:latin typeface="Calibri" panose="020F0502020204030204" pitchFamily="34" charset="0"/>
                        </a:rPr>
                        <a:t>4</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徐嘉曦</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生化细胞所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3739190062"/>
                  </a:ext>
                </a:extLst>
              </a:tr>
              <a:tr h="233176">
                <a:tc>
                  <a:txBody>
                    <a:bodyPr/>
                    <a:lstStyle/>
                    <a:p>
                      <a:pPr algn="ctr" fontAlgn="b"/>
                      <a:r>
                        <a:rPr lang="en-US" sz="800" b="0" i="0" u="none" strike="noStrike">
                          <a:solidFill>
                            <a:srgbClr val="000000"/>
                          </a:solidFill>
                          <a:effectLst/>
                          <a:latin typeface="Calibri" panose="020F0502020204030204" pitchFamily="34" charset="0"/>
                        </a:rPr>
                        <a:t>25</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陈颖佳</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700" b="0" i="0" u="none" strike="noStrike">
                          <a:solidFill>
                            <a:srgbClr val="000000"/>
                          </a:solidFill>
                          <a:effectLst/>
                          <a:latin typeface="Calibri" panose="020F0502020204030204" pitchFamily="34" charset="0"/>
                        </a:rPr>
                        <a:t>上海药物研究所</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1524938818"/>
                  </a:ext>
                </a:extLst>
              </a:tr>
              <a:tr h="137415">
                <a:tc>
                  <a:txBody>
                    <a:bodyPr/>
                    <a:lstStyle/>
                    <a:p>
                      <a:pPr algn="ctr" fontAlgn="b"/>
                      <a:r>
                        <a:rPr lang="en-US" sz="800" b="0" i="0" u="none" strike="noStrike">
                          <a:solidFill>
                            <a:srgbClr val="000000"/>
                          </a:solidFill>
                          <a:effectLst/>
                          <a:latin typeface="Calibri" panose="020F0502020204030204" pitchFamily="34" charset="0"/>
                        </a:rPr>
                        <a:t>16</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黄坤</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ctr"/>
                      <a:r>
                        <a:rPr lang="zh-CN" altLang="en-US" sz="700" b="0" i="0" u="none" strike="noStrike">
                          <a:solidFill>
                            <a:srgbClr val="000000"/>
                          </a:solidFill>
                          <a:effectLst/>
                          <a:latin typeface="Calibri" panose="020F0502020204030204" pitchFamily="34" charset="0"/>
                        </a:rPr>
                        <a:t>植生生态所</a:t>
                      </a:r>
                    </a:p>
                  </a:txBody>
                  <a:tcPr marL="6441" marR="6441" marT="644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2586948404"/>
                  </a:ext>
                </a:extLst>
              </a:tr>
              <a:tr h="137415">
                <a:tc>
                  <a:txBody>
                    <a:bodyPr/>
                    <a:lstStyle/>
                    <a:p>
                      <a:pPr algn="ctr" fontAlgn="b"/>
                      <a:r>
                        <a:rPr lang="en-US" sz="800" b="0" i="0" u="none" strike="noStrike">
                          <a:solidFill>
                            <a:srgbClr val="000000"/>
                          </a:solidFill>
                          <a:effectLst/>
                          <a:latin typeface="Calibri" panose="020F0502020204030204" pitchFamily="34" charset="0"/>
                        </a:rPr>
                        <a:t>41</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700" b="0" i="0" u="none" strike="noStrike">
                          <a:solidFill>
                            <a:srgbClr val="000000"/>
                          </a:solidFill>
                          <a:effectLst/>
                          <a:latin typeface="Calibri" panose="020F0502020204030204" pitchFamily="34" charset="0"/>
                        </a:rPr>
                        <a:t>黄娟</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fontAlgn="b"/>
                      <a:r>
                        <a:rPr lang="zh-CN" altLang="en-US" sz="700" b="0" i="0" u="none" strike="noStrike" dirty="0">
                          <a:solidFill>
                            <a:srgbClr val="000000"/>
                          </a:solidFill>
                          <a:effectLst/>
                          <a:latin typeface="Calibri" panose="020F0502020204030204" pitchFamily="34" charset="0"/>
                        </a:rPr>
                        <a:t>逆境中心</a:t>
                      </a:r>
                    </a:p>
                  </a:txBody>
                  <a:tcPr marL="6441" marR="6441" marT="644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3040038910"/>
                  </a:ext>
                </a:extLst>
              </a:tr>
            </a:tbl>
          </a:graphicData>
        </a:graphic>
      </p:graphicFrame>
      <p:sp>
        <p:nvSpPr>
          <p:cNvPr id="20" name="TextBox 19">
            <a:extLst>
              <a:ext uri="{FF2B5EF4-FFF2-40B4-BE49-F238E27FC236}">
                <a16:creationId xmlns:a16="http://schemas.microsoft.com/office/drawing/2014/main" id="{D5B4AA1D-D9CF-7147-A8F6-078C198B93FF}"/>
              </a:ext>
            </a:extLst>
          </p:cNvPr>
          <p:cNvSpPr txBox="1"/>
          <p:nvPr/>
        </p:nvSpPr>
        <p:spPr>
          <a:xfrm>
            <a:off x="543697" y="2570205"/>
            <a:ext cx="2854411" cy="369332"/>
          </a:xfrm>
          <a:prstGeom prst="rect">
            <a:avLst/>
          </a:prstGeom>
          <a:noFill/>
        </p:spPr>
        <p:txBody>
          <a:bodyPr wrap="square" rtlCol="0">
            <a:spAutoFit/>
          </a:bodyPr>
          <a:lstStyle/>
          <a:p>
            <a:r>
              <a:rPr lang="en-US" altLang="zh-CN" dirty="0"/>
              <a:t>20min</a:t>
            </a:r>
            <a:endParaRPr lang="en-US" dirty="0"/>
          </a:p>
        </p:txBody>
      </p:sp>
    </p:spTree>
    <p:extLst>
      <p:ext uri="{BB962C8B-B14F-4D97-AF65-F5344CB8AC3E}">
        <p14:creationId xmlns:p14="http://schemas.microsoft.com/office/powerpoint/2010/main" val="3198391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1BD75-9DB9-E54C-B727-F20C97DF48C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B108E87-202B-6B4F-BDC5-21292D9A2D3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F4890FD-50BE-F941-A8F3-0AC80828E734}"/>
              </a:ext>
            </a:extLst>
          </p:cNvPr>
          <p:cNvPicPr>
            <a:picLocks noChangeAspect="1"/>
          </p:cNvPicPr>
          <p:nvPr/>
        </p:nvPicPr>
        <p:blipFill rotWithShape="1">
          <a:blip r:embed="rId2"/>
          <a:srcRect l="28003" t="8288" r="29317" b="73380"/>
          <a:stretch/>
        </p:blipFill>
        <p:spPr>
          <a:xfrm>
            <a:off x="838200" y="365125"/>
            <a:ext cx="8791686" cy="2360140"/>
          </a:xfrm>
          <a:prstGeom prst="rect">
            <a:avLst/>
          </a:prstGeom>
        </p:spPr>
      </p:pic>
      <p:pic>
        <p:nvPicPr>
          <p:cNvPr id="5" name="Picture 4">
            <a:extLst>
              <a:ext uri="{FF2B5EF4-FFF2-40B4-BE49-F238E27FC236}">
                <a16:creationId xmlns:a16="http://schemas.microsoft.com/office/drawing/2014/main" id="{9233823E-2CBC-434C-832C-E08CC161453C}"/>
              </a:ext>
            </a:extLst>
          </p:cNvPr>
          <p:cNvPicPr>
            <a:picLocks noChangeAspect="1"/>
          </p:cNvPicPr>
          <p:nvPr/>
        </p:nvPicPr>
        <p:blipFill rotWithShape="1">
          <a:blip r:embed="rId3"/>
          <a:srcRect l="27215" t="11712" r="27403" b="70811"/>
          <a:stretch/>
        </p:blipFill>
        <p:spPr>
          <a:xfrm>
            <a:off x="838201" y="3281095"/>
            <a:ext cx="9059562" cy="2180590"/>
          </a:xfrm>
          <a:prstGeom prst="rect">
            <a:avLst/>
          </a:prstGeom>
        </p:spPr>
      </p:pic>
    </p:spTree>
    <p:extLst>
      <p:ext uri="{BB962C8B-B14F-4D97-AF65-F5344CB8AC3E}">
        <p14:creationId xmlns:p14="http://schemas.microsoft.com/office/powerpoint/2010/main" val="15693652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150F2-1741-EA49-A16D-F10A94D3E4A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14CBA77-8BAC-3C45-9073-351CDAC192D1}"/>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23AC452E-5A0B-9E40-BB57-DCB384F09C5D}"/>
              </a:ext>
            </a:extLst>
          </p:cNvPr>
          <p:cNvPicPr>
            <a:picLocks noChangeAspect="1"/>
          </p:cNvPicPr>
          <p:nvPr/>
        </p:nvPicPr>
        <p:blipFill>
          <a:blip r:embed="rId2"/>
          <a:stretch>
            <a:fillRect/>
          </a:stretch>
        </p:blipFill>
        <p:spPr>
          <a:xfrm>
            <a:off x="2155081" y="365125"/>
            <a:ext cx="7881837" cy="2025093"/>
          </a:xfrm>
          <a:prstGeom prst="rect">
            <a:avLst/>
          </a:prstGeom>
        </p:spPr>
      </p:pic>
      <p:pic>
        <p:nvPicPr>
          <p:cNvPr id="5" name="Picture 4">
            <a:extLst>
              <a:ext uri="{FF2B5EF4-FFF2-40B4-BE49-F238E27FC236}">
                <a16:creationId xmlns:a16="http://schemas.microsoft.com/office/drawing/2014/main" id="{EE9FCC58-676D-204D-BA55-3F2B3838E65A}"/>
              </a:ext>
            </a:extLst>
          </p:cNvPr>
          <p:cNvPicPr>
            <a:picLocks noChangeAspect="1"/>
          </p:cNvPicPr>
          <p:nvPr/>
        </p:nvPicPr>
        <p:blipFill>
          <a:blip r:embed="rId3"/>
          <a:stretch>
            <a:fillRect/>
          </a:stretch>
        </p:blipFill>
        <p:spPr>
          <a:xfrm>
            <a:off x="2155081" y="2525155"/>
            <a:ext cx="6908800" cy="4076700"/>
          </a:xfrm>
          <a:prstGeom prst="rect">
            <a:avLst/>
          </a:prstGeom>
        </p:spPr>
      </p:pic>
    </p:spTree>
    <p:extLst>
      <p:ext uri="{BB962C8B-B14F-4D97-AF65-F5344CB8AC3E}">
        <p14:creationId xmlns:p14="http://schemas.microsoft.com/office/powerpoint/2010/main" val="38801589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11867-3F89-684C-9816-44167E7E1C4F}"/>
              </a:ext>
            </a:extLst>
          </p:cNvPr>
          <p:cNvSpPr>
            <a:spLocks noGrp="1"/>
          </p:cNvSpPr>
          <p:nvPr>
            <p:ph type="title"/>
          </p:nvPr>
        </p:nvSpPr>
        <p:spPr/>
        <p:txBody>
          <a:bodyPr/>
          <a:lstStyle/>
          <a:p>
            <a:r>
              <a:rPr lang="en-US" dirty="0"/>
              <a:t>Class feedback</a:t>
            </a:r>
          </a:p>
        </p:txBody>
      </p:sp>
      <p:pic>
        <p:nvPicPr>
          <p:cNvPr id="5" name="Content Placeholder 4">
            <a:extLst>
              <a:ext uri="{FF2B5EF4-FFF2-40B4-BE49-F238E27FC236}">
                <a16:creationId xmlns:a16="http://schemas.microsoft.com/office/drawing/2014/main" id="{48ACE3DA-83E9-7040-877D-CCC7218C5C0F}"/>
              </a:ext>
            </a:extLst>
          </p:cNvPr>
          <p:cNvPicPr>
            <a:picLocks noGrp="1" noChangeAspect="1"/>
          </p:cNvPicPr>
          <p:nvPr>
            <p:ph idx="1"/>
          </p:nvPr>
        </p:nvPicPr>
        <p:blipFill>
          <a:blip r:embed="rId2"/>
          <a:stretch>
            <a:fillRect/>
          </a:stretch>
        </p:blipFill>
        <p:spPr>
          <a:xfrm>
            <a:off x="3920331" y="1825625"/>
            <a:ext cx="4351338" cy="4351338"/>
          </a:xfrm>
        </p:spPr>
      </p:pic>
    </p:spTree>
    <p:extLst>
      <p:ext uri="{BB962C8B-B14F-4D97-AF65-F5344CB8AC3E}">
        <p14:creationId xmlns:p14="http://schemas.microsoft.com/office/powerpoint/2010/main" val="1257007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23586-C33A-DA4B-B02B-48B1795A8F41}"/>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1A9C743D-8B37-B644-8E29-21793B8C60B7}"/>
              </a:ext>
            </a:extLst>
          </p:cNvPr>
          <p:cNvSpPr>
            <a:spLocks noGrp="1"/>
          </p:cNvSpPr>
          <p:nvPr>
            <p:ph idx="1"/>
          </p:nvPr>
        </p:nvSpPr>
        <p:spPr/>
        <p:txBody>
          <a:bodyPr/>
          <a:lstStyle/>
          <a:p>
            <a:r>
              <a:rPr lang="en-US" dirty="0"/>
              <a:t>Homework review</a:t>
            </a:r>
          </a:p>
          <a:p>
            <a:r>
              <a:rPr lang="en-US" dirty="0"/>
              <a:t>Group</a:t>
            </a:r>
            <a:r>
              <a:rPr lang="zh-CN" altLang="en-US" dirty="0"/>
              <a:t> </a:t>
            </a:r>
            <a:r>
              <a:rPr lang="en-US" dirty="0"/>
              <a:t>Presentation</a:t>
            </a:r>
          </a:p>
          <a:p>
            <a:r>
              <a:rPr lang="en-US" dirty="0"/>
              <a:t>Class discussion</a:t>
            </a:r>
          </a:p>
          <a:p>
            <a:r>
              <a:rPr lang="en-US" dirty="0"/>
              <a:t>Class feedback</a:t>
            </a:r>
          </a:p>
        </p:txBody>
      </p:sp>
    </p:spTree>
    <p:extLst>
      <p:ext uri="{BB962C8B-B14F-4D97-AF65-F5344CB8AC3E}">
        <p14:creationId xmlns:p14="http://schemas.microsoft.com/office/powerpoint/2010/main" val="1300240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1DE46-7A49-2841-898F-48C5BDF7D79C}"/>
              </a:ext>
            </a:extLst>
          </p:cNvPr>
          <p:cNvSpPr>
            <a:spLocks noGrp="1"/>
          </p:cNvSpPr>
          <p:nvPr>
            <p:ph type="title"/>
          </p:nvPr>
        </p:nvSpPr>
        <p:spPr>
          <a:xfrm>
            <a:off x="838200" y="0"/>
            <a:ext cx="10515600" cy="506437"/>
          </a:xfrm>
        </p:spPr>
        <p:txBody>
          <a:bodyPr>
            <a:normAutofit fontScale="90000"/>
          </a:bodyPr>
          <a:lstStyle/>
          <a:p>
            <a:r>
              <a:rPr lang="en-US" dirty="0"/>
              <a:t>Hypothesis Testing</a:t>
            </a:r>
          </a:p>
        </p:txBody>
      </p:sp>
      <p:sp>
        <p:nvSpPr>
          <p:cNvPr id="3" name="Content Placeholder 2">
            <a:extLst>
              <a:ext uri="{FF2B5EF4-FFF2-40B4-BE49-F238E27FC236}">
                <a16:creationId xmlns:a16="http://schemas.microsoft.com/office/drawing/2014/main" id="{2667B166-136C-494D-A4F0-CA6929C1FA2F}"/>
              </a:ext>
            </a:extLst>
          </p:cNvPr>
          <p:cNvSpPr>
            <a:spLocks noGrp="1"/>
          </p:cNvSpPr>
          <p:nvPr>
            <p:ph idx="1"/>
          </p:nvPr>
        </p:nvSpPr>
        <p:spPr>
          <a:xfrm>
            <a:off x="838200" y="999262"/>
            <a:ext cx="10515600" cy="5858738"/>
          </a:xfrm>
        </p:spPr>
        <p:txBody>
          <a:bodyPr>
            <a:normAutofit/>
          </a:bodyPr>
          <a:lstStyle/>
          <a:p>
            <a:r>
              <a:rPr lang="en-US" dirty="0"/>
              <a:t>Hypothesis testing is the use of statistics to determine the probability that a given hypothesis is true. </a:t>
            </a:r>
          </a:p>
          <a:p>
            <a:pPr marL="0" indent="0">
              <a:buNone/>
            </a:pPr>
            <a:r>
              <a:rPr lang="en-US" dirty="0"/>
              <a:t>The process of hypothesis testing:</a:t>
            </a:r>
          </a:p>
          <a:p>
            <a:endParaRPr lang="en-US" dirty="0"/>
          </a:p>
        </p:txBody>
      </p:sp>
      <p:sp>
        <p:nvSpPr>
          <p:cNvPr id="5" name="Rectangle 4">
            <a:extLst>
              <a:ext uri="{FF2B5EF4-FFF2-40B4-BE49-F238E27FC236}">
                <a16:creationId xmlns:a16="http://schemas.microsoft.com/office/drawing/2014/main" id="{A9437997-2C34-3442-B3A1-EF0FC017B760}"/>
              </a:ext>
            </a:extLst>
          </p:cNvPr>
          <p:cNvSpPr/>
          <p:nvPr/>
        </p:nvSpPr>
        <p:spPr>
          <a:xfrm>
            <a:off x="3074147" y="3244334"/>
            <a:ext cx="184731" cy="369332"/>
          </a:xfrm>
          <a:prstGeom prst="rect">
            <a:avLst/>
          </a:prstGeom>
        </p:spPr>
        <p:txBody>
          <a:bodyPr wrap="none">
            <a:spAutoFit/>
          </a:bodyPr>
          <a:lstStyle/>
          <a:p>
            <a:endParaRPr lang="en-US" dirty="0"/>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06925417-3F99-C14A-AE25-DFF56FA3382F}"/>
                  </a:ext>
                </a:extLst>
              </p:cNvPr>
              <p:cNvSpPr/>
              <p:nvPr/>
            </p:nvSpPr>
            <p:spPr>
              <a:xfrm>
                <a:off x="838199" y="2598003"/>
                <a:ext cx="9931401" cy="3108543"/>
              </a:xfrm>
              <a:prstGeom prst="rect">
                <a:avLst/>
              </a:prstGeom>
            </p:spPr>
            <p:txBody>
              <a:bodyPr wrap="square">
                <a:spAutoFit/>
              </a:bodyPr>
              <a:lstStyle/>
              <a:p>
                <a:r>
                  <a:rPr lang="en-US" sz="2800" dirty="0"/>
                  <a:t>Step 1: State the Null Hypothesis(</a:t>
                </a:r>
                <a14:m>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rPr>
                          <m:t>𝐻</m:t>
                        </m:r>
                      </m:e>
                      <m:sub>
                        <m:r>
                          <a:rPr lang="en-US" sz="2800" i="1">
                            <a:latin typeface="Cambria Math" panose="02040503050406030204" pitchFamily="18" charset="0"/>
                          </a:rPr>
                          <m:t>0</m:t>
                        </m:r>
                      </m:sub>
                    </m:sSub>
                  </m:oMath>
                </a14:m>
                <a:r>
                  <a:rPr lang="en-US" sz="2800" dirty="0"/>
                  <a:t>)</a:t>
                </a:r>
              </a:p>
              <a:p>
                <a:r>
                  <a:rPr lang="en-US" sz="2800" dirty="0"/>
                  <a:t>Step 2: State the Alternative Hypothesis(</a:t>
                </a:r>
                <a14:m>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rPr>
                          <m:t>𝐻</m:t>
                        </m:r>
                      </m:e>
                      <m:sub>
                        <m:r>
                          <a:rPr lang="en-US" sz="2800" i="1">
                            <a:latin typeface="Cambria Math" panose="02040503050406030204" pitchFamily="18" charset="0"/>
                          </a:rPr>
                          <m:t>𝐴</m:t>
                        </m:r>
                      </m:sub>
                    </m:sSub>
                  </m:oMath>
                </a14:m>
                <a:r>
                  <a:rPr lang="en-US" sz="2800" dirty="0"/>
                  <a:t>)</a:t>
                </a:r>
              </a:p>
              <a:p>
                <a:r>
                  <a:rPr lang="en-US" sz="2800" dirty="0"/>
                  <a:t>Step 3: Set </a:t>
                </a:r>
                <a:r>
                  <a:rPr lang="el-GR" sz="2800" dirty="0"/>
                  <a:t>α</a:t>
                </a:r>
                <a:endParaRPr lang="en-US" sz="2800" dirty="0"/>
              </a:p>
              <a:p>
                <a:r>
                  <a:rPr lang="en-US" sz="2800" dirty="0"/>
                  <a:t>Step 4: Collect Data</a:t>
                </a:r>
              </a:p>
              <a:p>
                <a:r>
                  <a:rPr lang="en-US" sz="2800" dirty="0"/>
                  <a:t>Step 5: Calculate a test statistic</a:t>
                </a:r>
              </a:p>
              <a:p>
                <a:r>
                  <a:rPr lang="en-US" sz="2800" dirty="0"/>
                  <a:t>Step 6: Construct rejection regions</a:t>
                </a:r>
              </a:p>
              <a:p>
                <a:r>
                  <a:rPr lang="en-US" sz="2800" dirty="0"/>
                  <a:t>Step 7: Based on steps 5 and 6, draw a conclusion about </a:t>
                </a:r>
                <a14:m>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rPr>
                          <m:t>𝐻</m:t>
                        </m:r>
                      </m:e>
                      <m:sub>
                        <m:r>
                          <a:rPr lang="en-US" sz="2800" i="1">
                            <a:latin typeface="Cambria Math" panose="02040503050406030204" pitchFamily="18" charset="0"/>
                          </a:rPr>
                          <m:t>0</m:t>
                        </m:r>
                      </m:sub>
                    </m:sSub>
                  </m:oMath>
                </a14:m>
                <a:endParaRPr lang="en-US" sz="2800" dirty="0"/>
              </a:p>
            </p:txBody>
          </p:sp>
        </mc:Choice>
        <mc:Fallback xmlns="">
          <p:sp>
            <p:nvSpPr>
              <p:cNvPr id="4" name="Rectangle 3">
                <a:extLst>
                  <a:ext uri="{FF2B5EF4-FFF2-40B4-BE49-F238E27FC236}">
                    <a16:creationId xmlns:a16="http://schemas.microsoft.com/office/drawing/2014/main" id="{06925417-3F99-C14A-AE25-DFF56FA3382F}"/>
                  </a:ext>
                </a:extLst>
              </p:cNvPr>
              <p:cNvSpPr>
                <a:spLocks noRot="1" noChangeAspect="1" noMove="1" noResize="1" noEditPoints="1" noAdjustHandles="1" noChangeArrowheads="1" noChangeShapeType="1" noTextEdit="1"/>
              </p:cNvSpPr>
              <p:nvPr/>
            </p:nvSpPr>
            <p:spPr>
              <a:xfrm>
                <a:off x="838199" y="2598003"/>
                <a:ext cx="9931401" cy="3108543"/>
              </a:xfrm>
              <a:prstGeom prst="rect">
                <a:avLst/>
              </a:prstGeom>
              <a:blipFill>
                <a:blip r:embed="rId3"/>
                <a:stretch>
                  <a:fillRect l="-1149" t="-2041" b="-4490"/>
                </a:stretch>
              </a:blipFill>
            </p:spPr>
            <p:txBody>
              <a:bodyPr/>
              <a:lstStyle/>
              <a:p>
                <a:r>
                  <a:rPr lang="en-US">
                    <a:noFill/>
                  </a:rPr>
                  <a:t> </a:t>
                </a:r>
              </a:p>
            </p:txBody>
          </p:sp>
        </mc:Fallback>
      </mc:AlternateContent>
    </p:spTree>
    <p:extLst>
      <p:ext uri="{BB962C8B-B14F-4D97-AF65-F5344CB8AC3E}">
        <p14:creationId xmlns:p14="http://schemas.microsoft.com/office/powerpoint/2010/main" val="136577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33940-28CE-6643-97CE-B829FCA9D5D3}"/>
              </a:ext>
            </a:extLst>
          </p:cNvPr>
          <p:cNvSpPr>
            <a:spLocks noGrp="1"/>
          </p:cNvSpPr>
          <p:nvPr>
            <p:ph type="title"/>
          </p:nvPr>
        </p:nvSpPr>
        <p:spPr/>
        <p:txBody>
          <a:bodyPr/>
          <a:lstStyle/>
          <a:p>
            <a:r>
              <a:rPr lang="en-US" dirty="0"/>
              <a:t>Step 1: State the Null Hypothesis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A46E06F-993B-B34F-9E8D-5898803A4342}"/>
                  </a:ext>
                </a:extLst>
              </p:cNvPr>
              <p:cNvSpPr>
                <a:spLocks noGrp="1"/>
              </p:cNvSpPr>
              <p:nvPr>
                <p:ph idx="1"/>
              </p:nvPr>
            </p:nvSpPr>
            <p:spPr>
              <a:xfrm>
                <a:off x="838200" y="1825625"/>
                <a:ext cx="10515600" cy="4812242"/>
              </a:xfrm>
            </p:spPr>
            <p:txBody>
              <a:bodyPr>
                <a:noAutofit/>
              </a:bodyPr>
              <a:lstStyle/>
              <a:p>
                <a:pPr>
                  <a:lnSpc>
                    <a:spcPct val="100000"/>
                  </a:lnSpc>
                </a:pPr>
                <a:r>
                  <a:rPr lang="en-US" sz="2400" dirty="0"/>
                  <a:t>The null hypothesis can be thought of as the opposite of the "guess" the research made.</a:t>
                </a:r>
              </a:p>
              <a:p>
                <a:pPr lvl="1">
                  <a:lnSpc>
                    <a:spcPct val="100000"/>
                  </a:lnSpc>
                </a:pPr>
                <a14:m>
                  <m:oMath xmlns:m="http://schemas.openxmlformats.org/officeDocument/2006/math">
                    <m:sSub>
                      <m:sSubPr>
                        <m:ctrlPr>
                          <a:rPr lang="en-US" sz="2000" i="1">
                            <a:latin typeface="Cambria Math" panose="02040503050406030204" pitchFamily="18" charset="0"/>
                          </a:rPr>
                        </m:ctrlPr>
                      </m:sSubPr>
                      <m:e>
                        <m:r>
                          <a:rPr lang="en-US" sz="2000" i="1">
                            <a:latin typeface="Cambria Math" panose="02040503050406030204" pitchFamily="18" charset="0"/>
                          </a:rPr>
                          <m:t>𝐻</m:t>
                        </m:r>
                      </m:e>
                      <m:sub>
                        <m:r>
                          <a:rPr lang="en-US" sz="2000" i="1">
                            <a:latin typeface="Cambria Math" panose="02040503050406030204" pitchFamily="18" charset="0"/>
                          </a:rPr>
                          <m:t>0</m:t>
                        </m:r>
                      </m:sub>
                    </m:sSub>
                    <m:r>
                      <a:rPr lang="en-US" sz="2000" i="1">
                        <a:latin typeface="Cambria Math" panose="02040503050406030204" pitchFamily="18" charset="0"/>
                      </a:rPr>
                      <m:t> </m:t>
                    </m:r>
                  </m:oMath>
                </a14:m>
                <a:r>
                  <a:rPr lang="en-US" sz="2000" dirty="0"/>
                  <a:t>: </a:t>
                </a:r>
                <a:r>
                  <a:rPr lang="el-GR" sz="2000" dirty="0"/>
                  <a:t>μ1=μ2=⋯=μ</a:t>
                </a:r>
                <a:r>
                  <a:rPr lang="en-US" sz="2000" dirty="0"/>
                  <a:t>k </a:t>
                </a:r>
              </a:p>
              <a:p>
                <a:pPr lvl="1">
                  <a:lnSpc>
                    <a:spcPct val="100000"/>
                  </a:lnSpc>
                </a:pPr>
                <a:r>
                  <a:rPr lang="en-US" sz="2000" dirty="0"/>
                  <a:t>for </a:t>
                </a:r>
                <a:r>
                  <a:rPr lang="en-US" sz="2000" i="1" dirty="0"/>
                  <a:t>k</a:t>
                </a:r>
                <a:r>
                  <a:rPr lang="en-US" sz="2000" dirty="0"/>
                  <a:t> levels of an experimental treatment.</a:t>
                </a:r>
              </a:p>
              <a:p>
                <a:pPr>
                  <a:lnSpc>
                    <a:spcPct val="100000"/>
                  </a:lnSpc>
                </a:pPr>
                <a:r>
                  <a:rPr lang="en-US" sz="2400" dirty="0"/>
                  <a:t>Why do we do this? Why not simply test the working hypothesis directly? </a:t>
                </a:r>
              </a:p>
              <a:p>
                <a:pPr>
                  <a:lnSpc>
                    <a:spcPct val="100000"/>
                  </a:lnSpc>
                </a:pPr>
                <a:r>
                  <a:rPr lang="en-US" sz="2400" dirty="0"/>
                  <a:t>The answer lies in the Popperian Principle of Falsification. Karl Popper (a philosopher) discovered that we can’t conclusively confirm a hypothesis, but we can conclusively negate one. So we set up a Null hypothesis which is effectively the opposite of the working hypothesis. The hope is that based on the strength of the data we will be able to negate or Reject the Null hypothesis and accept an alternative hypothesis. In other words, we usually see the working hypothesis in HA.</a:t>
                </a:r>
              </a:p>
            </p:txBody>
          </p:sp>
        </mc:Choice>
        <mc:Fallback xmlns="">
          <p:sp>
            <p:nvSpPr>
              <p:cNvPr id="3" name="Content Placeholder 2">
                <a:extLst>
                  <a:ext uri="{FF2B5EF4-FFF2-40B4-BE49-F238E27FC236}">
                    <a16:creationId xmlns:a16="http://schemas.microsoft.com/office/drawing/2014/main" id="{1A46E06F-993B-B34F-9E8D-5898803A4342}"/>
                  </a:ext>
                </a:extLst>
              </p:cNvPr>
              <p:cNvSpPr>
                <a:spLocks noGrp="1" noRot="1" noChangeAspect="1" noMove="1" noResize="1" noEditPoints="1" noAdjustHandles="1" noChangeArrowheads="1" noChangeShapeType="1" noTextEdit="1"/>
              </p:cNvSpPr>
              <p:nvPr>
                <p:ph idx="1"/>
              </p:nvPr>
            </p:nvSpPr>
            <p:spPr>
              <a:xfrm>
                <a:off x="838200" y="1825625"/>
                <a:ext cx="10515600" cy="4812242"/>
              </a:xfrm>
              <a:blipFill>
                <a:blip r:embed="rId2"/>
                <a:stretch>
                  <a:fillRect l="-724" t="-1319" r="-1206" b="-1319"/>
                </a:stretch>
              </a:blipFill>
            </p:spPr>
            <p:txBody>
              <a:bodyPr/>
              <a:lstStyle/>
              <a:p>
                <a:r>
                  <a:rPr lang="en-US">
                    <a:noFill/>
                  </a:rPr>
                  <a:t> </a:t>
                </a:r>
              </a:p>
            </p:txBody>
          </p:sp>
        </mc:Fallback>
      </mc:AlternateContent>
    </p:spTree>
    <p:extLst>
      <p:ext uri="{BB962C8B-B14F-4D97-AF65-F5344CB8AC3E}">
        <p14:creationId xmlns:p14="http://schemas.microsoft.com/office/powerpoint/2010/main" val="869459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7AD64-6EA7-5E4D-89CD-86589A210CF1}"/>
              </a:ext>
            </a:extLst>
          </p:cNvPr>
          <p:cNvSpPr>
            <a:spLocks noGrp="1"/>
          </p:cNvSpPr>
          <p:nvPr>
            <p:ph type="title"/>
          </p:nvPr>
        </p:nvSpPr>
        <p:spPr/>
        <p:txBody>
          <a:bodyPr/>
          <a:lstStyle/>
          <a:p>
            <a:r>
              <a:rPr lang="en-US" dirty="0"/>
              <a:t>Step 2: State the Alternative Hypothesis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B358A85-5AD2-CC4F-A8E0-EE51552BC0BB}"/>
                  </a:ext>
                </a:extLst>
              </p:cNvPr>
              <p:cNvSpPr>
                <a:spLocks noGrp="1"/>
              </p:cNvSpPr>
              <p:nvPr>
                <p:ph idx="1"/>
              </p:nvPr>
            </p:nvSpPr>
            <p:spPr/>
            <p:txBody>
              <a:bodyPr/>
              <a:lstStyle/>
              <a:p>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𝐻</m:t>
                        </m:r>
                      </m:e>
                      <m:sub>
                        <m:r>
                          <a:rPr lang="en-US" i="1">
                            <a:latin typeface="Cambria Math" panose="02040503050406030204" pitchFamily="18" charset="0"/>
                          </a:rPr>
                          <m:t>𝐴</m:t>
                        </m:r>
                      </m:sub>
                    </m:sSub>
                    <m:r>
                      <a:rPr lang="en-US" i="1">
                        <a:latin typeface="Cambria Math" panose="02040503050406030204" pitchFamily="18" charset="0"/>
                      </a:rPr>
                      <m:t> </m:t>
                    </m:r>
                  </m:oMath>
                </a14:m>
                <a:r>
                  <a:rPr lang="en-US" dirty="0"/>
                  <a:t>: treatment level means not all equal</a:t>
                </a:r>
              </a:p>
              <a:p>
                <a:r>
                  <a:rPr lang="en-US" dirty="0"/>
                  <a:t>The reason we state the alternative hypothesis this way is that if the Null is rejected, there are many possibilities.</a:t>
                </a:r>
              </a:p>
            </p:txBody>
          </p:sp>
        </mc:Choice>
        <mc:Fallback xmlns="">
          <p:sp>
            <p:nvSpPr>
              <p:cNvPr id="3" name="Content Placeholder 2">
                <a:extLst>
                  <a:ext uri="{FF2B5EF4-FFF2-40B4-BE49-F238E27FC236}">
                    <a16:creationId xmlns:a16="http://schemas.microsoft.com/office/drawing/2014/main" id="{BB358A85-5AD2-CC4F-A8E0-EE51552BC0BB}"/>
                  </a:ext>
                </a:extLst>
              </p:cNvPr>
              <p:cNvSpPr>
                <a:spLocks noGrp="1" noRot="1" noChangeAspect="1" noMove="1" noResize="1" noEditPoints="1" noAdjustHandles="1" noChangeArrowheads="1" noChangeShapeType="1" noTextEdit="1"/>
              </p:cNvSpPr>
              <p:nvPr>
                <p:ph idx="1"/>
              </p:nvPr>
            </p:nvSpPr>
            <p:spPr>
              <a:blipFill>
                <a:blip r:embed="rId2"/>
                <a:stretch>
                  <a:fillRect l="-965" t="-2632"/>
                </a:stretch>
              </a:blipFill>
            </p:spPr>
            <p:txBody>
              <a:bodyPr/>
              <a:lstStyle/>
              <a:p>
                <a:r>
                  <a:rPr lang="en-US">
                    <a:noFill/>
                  </a:rPr>
                  <a:t> </a:t>
                </a:r>
              </a:p>
            </p:txBody>
          </p:sp>
        </mc:Fallback>
      </mc:AlternateContent>
    </p:spTree>
    <p:extLst>
      <p:ext uri="{BB962C8B-B14F-4D97-AF65-F5344CB8AC3E}">
        <p14:creationId xmlns:p14="http://schemas.microsoft.com/office/powerpoint/2010/main" val="19064581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8E2DC-2E3B-D240-9D35-829BADE10477}"/>
              </a:ext>
            </a:extLst>
          </p:cNvPr>
          <p:cNvSpPr>
            <a:spLocks noGrp="1"/>
          </p:cNvSpPr>
          <p:nvPr>
            <p:ph type="title"/>
          </p:nvPr>
        </p:nvSpPr>
        <p:spPr/>
        <p:txBody>
          <a:bodyPr/>
          <a:lstStyle/>
          <a:p>
            <a:r>
              <a:rPr lang="en-US" dirty="0"/>
              <a:t>Step 3: Set </a:t>
            </a:r>
            <a:r>
              <a:rPr lang="el-GR" dirty="0"/>
              <a:t>α</a:t>
            </a:r>
          </a:p>
        </p:txBody>
      </p:sp>
      <p:sp>
        <p:nvSpPr>
          <p:cNvPr id="3" name="Content Placeholder 2">
            <a:extLst>
              <a:ext uri="{FF2B5EF4-FFF2-40B4-BE49-F238E27FC236}">
                <a16:creationId xmlns:a16="http://schemas.microsoft.com/office/drawing/2014/main" id="{FEA04663-1436-7744-BCEA-647A650D34B9}"/>
              </a:ext>
            </a:extLst>
          </p:cNvPr>
          <p:cNvSpPr>
            <a:spLocks noGrp="1"/>
          </p:cNvSpPr>
          <p:nvPr>
            <p:ph idx="1"/>
          </p:nvPr>
        </p:nvSpPr>
        <p:spPr/>
        <p:txBody>
          <a:bodyPr/>
          <a:lstStyle/>
          <a:p>
            <a:r>
              <a:rPr lang="en-US" dirty="0"/>
              <a:t>If we look at what can happen in a hypothesis test, we can construct the following contingency table:</a:t>
            </a:r>
          </a:p>
        </p:txBody>
      </p:sp>
      <p:pic>
        <p:nvPicPr>
          <p:cNvPr id="4" name="Picture 3">
            <a:extLst>
              <a:ext uri="{FF2B5EF4-FFF2-40B4-BE49-F238E27FC236}">
                <a16:creationId xmlns:a16="http://schemas.microsoft.com/office/drawing/2014/main" id="{32A752E8-4B1F-A041-8333-569C8A4824A1}"/>
              </a:ext>
            </a:extLst>
          </p:cNvPr>
          <p:cNvPicPr>
            <a:picLocks noChangeAspect="1"/>
          </p:cNvPicPr>
          <p:nvPr/>
        </p:nvPicPr>
        <p:blipFill>
          <a:blip r:embed="rId2"/>
          <a:stretch>
            <a:fillRect/>
          </a:stretch>
        </p:blipFill>
        <p:spPr>
          <a:xfrm>
            <a:off x="2241550" y="2632075"/>
            <a:ext cx="7708900" cy="3860800"/>
          </a:xfrm>
          <a:prstGeom prst="rect">
            <a:avLst/>
          </a:prstGeom>
        </p:spPr>
      </p:pic>
    </p:spTree>
    <p:extLst>
      <p:ext uri="{BB962C8B-B14F-4D97-AF65-F5344CB8AC3E}">
        <p14:creationId xmlns:p14="http://schemas.microsoft.com/office/powerpoint/2010/main" val="1693851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607CE-AE47-644B-B1F3-0DF04FC09992}"/>
              </a:ext>
            </a:extLst>
          </p:cNvPr>
          <p:cNvSpPr>
            <a:spLocks noGrp="1"/>
          </p:cNvSpPr>
          <p:nvPr>
            <p:ph type="title"/>
          </p:nvPr>
        </p:nvSpPr>
        <p:spPr>
          <a:xfrm>
            <a:off x="838200" y="31221"/>
            <a:ext cx="10515600" cy="1325563"/>
          </a:xfrm>
        </p:spPr>
        <p:txBody>
          <a:bodyPr/>
          <a:lstStyle/>
          <a:p>
            <a:r>
              <a:rPr lang="en-US" dirty="0"/>
              <a:t>Step 4: Collect Data</a:t>
            </a:r>
          </a:p>
        </p:txBody>
      </p:sp>
      <p:sp>
        <p:nvSpPr>
          <p:cNvPr id="4" name="Title 1">
            <a:extLst>
              <a:ext uri="{FF2B5EF4-FFF2-40B4-BE49-F238E27FC236}">
                <a16:creationId xmlns:a16="http://schemas.microsoft.com/office/drawing/2014/main" id="{00250797-E873-E34C-8CDE-83C8CDEA76A9}"/>
              </a:ext>
            </a:extLst>
          </p:cNvPr>
          <p:cNvSpPr txBox="1">
            <a:spLocks/>
          </p:cNvSpPr>
          <p:nvPr/>
        </p:nvSpPr>
        <p:spPr>
          <a:xfrm>
            <a:off x="838200" y="152247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Step 5: Calculate a test statistic</a:t>
            </a:r>
          </a:p>
        </p:txBody>
      </p:sp>
      <p:sp>
        <p:nvSpPr>
          <p:cNvPr id="5" name="Title 1">
            <a:extLst>
              <a:ext uri="{FF2B5EF4-FFF2-40B4-BE49-F238E27FC236}">
                <a16:creationId xmlns:a16="http://schemas.microsoft.com/office/drawing/2014/main" id="{5F2A64B1-3B48-1F4B-A86F-2DCB4F427B9C}"/>
              </a:ext>
            </a:extLst>
          </p:cNvPr>
          <p:cNvSpPr txBox="1">
            <a:spLocks/>
          </p:cNvSpPr>
          <p:nvPr/>
        </p:nvSpPr>
        <p:spPr>
          <a:xfrm>
            <a:off x="838200" y="301373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Step 6: Construct Acceptance / Rejection regions</a:t>
            </a:r>
          </a:p>
        </p:txBody>
      </p:sp>
      <mc:AlternateContent xmlns:mc="http://schemas.openxmlformats.org/markup-compatibility/2006" xmlns:a14="http://schemas.microsoft.com/office/drawing/2010/main">
        <mc:Choice Requires="a14">
          <p:sp>
            <p:nvSpPr>
              <p:cNvPr id="7" name="Title 1">
                <a:extLst>
                  <a:ext uri="{FF2B5EF4-FFF2-40B4-BE49-F238E27FC236}">
                    <a16:creationId xmlns:a16="http://schemas.microsoft.com/office/drawing/2014/main" id="{0EBE12DB-5E0E-854D-8465-7F40FFB7D8EE}"/>
                  </a:ext>
                </a:extLst>
              </p:cNvPr>
              <p:cNvSpPr txBox="1">
                <a:spLocks/>
              </p:cNvSpPr>
              <p:nvPr/>
            </p:nvSpPr>
            <p:spPr>
              <a:xfrm>
                <a:off x="838200" y="450499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Step 7: Based on steps 5 and 6, draw a conclusion about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𝐻</m:t>
                        </m:r>
                      </m:e>
                      <m:sub>
                        <m:r>
                          <a:rPr lang="en-US" i="1">
                            <a:latin typeface="Cambria Math" panose="02040503050406030204" pitchFamily="18" charset="0"/>
                          </a:rPr>
                          <m:t>0</m:t>
                        </m:r>
                      </m:sub>
                    </m:sSub>
                  </m:oMath>
                </a14:m>
                <a:endParaRPr lang="en-US" dirty="0"/>
              </a:p>
            </p:txBody>
          </p:sp>
        </mc:Choice>
        <mc:Fallback xmlns="">
          <p:sp>
            <p:nvSpPr>
              <p:cNvPr id="7" name="Title 1">
                <a:extLst>
                  <a:ext uri="{FF2B5EF4-FFF2-40B4-BE49-F238E27FC236}">
                    <a16:creationId xmlns:a16="http://schemas.microsoft.com/office/drawing/2014/main" id="{0EBE12DB-5E0E-854D-8465-7F40FFB7D8EE}"/>
                  </a:ext>
                </a:extLst>
              </p:cNvPr>
              <p:cNvSpPr txBox="1">
                <a:spLocks noRot="1" noChangeAspect="1" noMove="1" noResize="1" noEditPoints="1" noAdjustHandles="1" noChangeArrowheads="1" noChangeShapeType="1" noTextEdit="1"/>
              </p:cNvSpPr>
              <p:nvPr/>
            </p:nvSpPr>
            <p:spPr>
              <a:xfrm>
                <a:off x="838200" y="4504996"/>
                <a:ext cx="10515600" cy="1325563"/>
              </a:xfrm>
              <a:prstGeom prst="rect">
                <a:avLst/>
              </a:prstGeom>
              <a:blipFill>
                <a:blip r:embed="rId2"/>
                <a:stretch>
                  <a:fillRect l="-2292" t="-13333" b="-20952"/>
                </a:stretch>
              </a:blipFill>
            </p:spPr>
            <p:txBody>
              <a:bodyPr/>
              <a:lstStyle/>
              <a:p>
                <a:r>
                  <a:rPr lang="en-US">
                    <a:noFill/>
                  </a:rPr>
                  <a:t> </a:t>
                </a:r>
              </a:p>
            </p:txBody>
          </p:sp>
        </mc:Fallback>
      </mc:AlternateContent>
    </p:spTree>
    <p:extLst>
      <p:ext uri="{BB962C8B-B14F-4D97-AF65-F5344CB8AC3E}">
        <p14:creationId xmlns:p14="http://schemas.microsoft.com/office/powerpoint/2010/main" val="35212915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66BCF-948A-6240-91A6-AA2531970D17}"/>
              </a:ext>
            </a:extLst>
          </p:cNvPr>
          <p:cNvSpPr>
            <a:spLocks noGrp="1"/>
          </p:cNvSpPr>
          <p:nvPr>
            <p:ph type="title"/>
          </p:nvPr>
        </p:nvSpPr>
        <p:spPr/>
        <p:txBody>
          <a:bodyPr/>
          <a:lstStyle/>
          <a:p>
            <a:r>
              <a:rPr lang="en-US" dirty="0"/>
              <a:t>Group</a:t>
            </a:r>
            <a:r>
              <a:rPr lang="zh-CN" altLang="en-US" dirty="0"/>
              <a:t> </a:t>
            </a:r>
            <a:r>
              <a:rPr lang="en-US" dirty="0"/>
              <a:t>Presentation</a:t>
            </a:r>
          </a:p>
        </p:txBody>
      </p:sp>
      <p:sp>
        <p:nvSpPr>
          <p:cNvPr id="3" name="Content Placeholder 2">
            <a:extLst>
              <a:ext uri="{FF2B5EF4-FFF2-40B4-BE49-F238E27FC236}">
                <a16:creationId xmlns:a16="http://schemas.microsoft.com/office/drawing/2014/main" id="{415FACC8-176F-AB4C-885B-7188E54C7AD3}"/>
              </a:ext>
            </a:extLst>
          </p:cNvPr>
          <p:cNvSpPr>
            <a:spLocks noGrp="1"/>
          </p:cNvSpPr>
          <p:nvPr>
            <p:ph idx="1"/>
          </p:nvPr>
        </p:nvSpPr>
        <p:spPr/>
        <p:txBody>
          <a:bodyPr>
            <a:normAutofit fontScale="70000" lnSpcReduction="20000"/>
          </a:bodyPr>
          <a:lstStyle/>
          <a:p>
            <a:r>
              <a:rPr lang="en-US" dirty="0"/>
              <a:t>R language application</a:t>
            </a:r>
          </a:p>
          <a:p>
            <a:pPr lvl="1"/>
            <a:r>
              <a:rPr lang="en-US" dirty="0"/>
              <a:t>R Markdown, </a:t>
            </a:r>
            <a:r>
              <a:rPr lang="en-US" dirty="0">
                <a:hlinkClick r:id="rId2"/>
              </a:rPr>
              <a:t>https://rmarkdown.rstudio.com</a:t>
            </a:r>
            <a:endParaRPr lang="en-US" dirty="0"/>
          </a:p>
          <a:p>
            <a:pPr lvl="1"/>
            <a:r>
              <a:rPr lang="en-US" dirty="0"/>
              <a:t>ggplot2, </a:t>
            </a:r>
            <a:r>
              <a:rPr lang="en-US" dirty="0">
                <a:hlinkClick r:id="rId3"/>
              </a:rPr>
              <a:t>https://ggplot2.tidyverse.org/index.html</a:t>
            </a:r>
            <a:endParaRPr lang="en-US" dirty="0"/>
          </a:p>
          <a:p>
            <a:pPr lvl="1"/>
            <a:r>
              <a:rPr lang="en-US" dirty="0" err="1"/>
              <a:t>bioconductor</a:t>
            </a:r>
            <a:r>
              <a:rPr lang="en-US" dirty="0"/>
              <a:t>, </a:t>
            </a:r>
            <a:r>
              <a:rPr lang="en-US" dirty="0">
                <a:hlinkClick r:id="rId4"/>
              </a:rPr>
              <a:t>https://www.bioconductor.org/</a:t>
            </a:r>
            <a:endParaRPr lang="en-US" dirty="0"/>
          </a:p>
          <a:p>
            <a:r>
              <a:rPr lang="en-US" dirty="0"/>
              <a:t>P-value</a:t>
            </a:r>
          </a:p>
          <a:p>
            <a:pPr lvl="1"/>
            <a:r>
              <a:rPr lang="en-US" dirty="0"/>
              <a:t>The problem with p-values, </a:t>
            </a:r>
            <a:r>
              <a:rPr lang="en-US" dirty="0">
                <a:hlinkClick r:id="rId5"/>
              </a:rPr>
              <a:t>https://towardsdatascience.com/a-case-study-of-the-p-value-f0d708861334</a:t>
            </a:r>
            <a:endParaRPr lang="en-US" dirty="0"/>
          </a:p>
          <a:p>
            <a:pPr lvl="1"/>
            <a:r>
              <a:rPr lang="en-US" dirty="0"/>
              <a:t>Misunderstandings of </a:t>
            </a:r>
            <a:r>
              <a:rPr lang="en-US" i="1" dirty="0"/>
              <a:t>p</a:t>
            </a:r>
            <a:r>
              <a:rPr lang="en-US" dirty="0"/>
              <a:t>-values, </a:t>
            </a:r>
            <a:r>
              <a:rPr lang="en-US" dirty="0">
                <a:hlinkClick r:id="rId6"/>
              </a:rPr>
              <a:t>https://en.wikipedia.org/wiki/Misunderstandings_of_p-values</a:t>
            </a:r>
            <a:endParaRPr lang="en-US" dirty="0"/>
          </a:p>
          <a:p>
            <a:pPr lvl="1"/>
            <a:r>
              <a:rPr lang="en-US" dirty="0"/>
              <a:t>It’s time to talk about ditching statistical significance, </a:t>
            </a:r>
            <a:r>
              <a:rPr lang="en-US" dirty="0">
                <a:hlinkClick r:id="rId7"/>
              </a:rPr>
              <a:t>https://www.nature.com/articles/d41586-019-00874-8</a:t>
            </a:r>
            <a:endParaRPr lang="en-US" dirty="0"/>
          </a:p>
          <a:p>
            <a:pPr lvl="1"/>
            <a:r>
              <a:rPr lang="en-US" dirty="0"/>
              <a:t>Scientists rise up against statistical significance, </a:t>
            </a:r>
            <a:r>
              <a:rPr lang="en-US" dirty="0">
                <a:hlinkClick r:id="rId8"/>
              </a:rPr>
              <a:t>https://www.nature.com/articles/d41586-019-00857-9</a:t>
            </a:r>
            <a:endParaRPr lang="en-US" dirty="0"/>
          </a:p>
          <a:p>
            <a:r>
              <a:rPr lang="en-US" dirty="0"/>
              <a:t>Bayesian Statistics</a:t>
            </a:r>
          </a:p>
          <a:p>
            <a:pPr lvl="1"/>
            <a:r>
              <a:rPr lang="en-US" dirty="0"/>
              <a:t>What are Bayesian Statistics?  </a:t>
            </a:r>
          </a:p>
          <a:p>
            <a:pPr lvl="1"/>
            <a:r>
              <a:rPr lang="en-US" dirty="0"/>
              <a:t>Compare with frequency statistics</a:t>
            </a:r>
          </a:p>
          <a:p>
            <a:pPr lvl="1"/>
            <a:r>
              <a:rPr lang="en-US" dirty="0"/>
              <a:t>Bayesian Statistics application in machine learning</a:t>
            </a:r>
          </a:p>
          <a:p>
            <a:r>
              <a:rPr lang="en-US" dirty="0"/>
              <a:t>Artificial Neural Networks</a:t>
            </a:r>
          </a:p>
          <a:p>
            <a:pPr lvl="1"/>
            <a:r>
              <a:rPr lang="en-US" dirty="0"/>
              <a:t>What is it, how does it work and why neural network?</a:t>
            </a:r>
          </a:p>
          <a:p>
            <a:pPr lvl="1"/>
            <a:r>
              <a:rPr lang="en-US" dirty="0"/>
              <a:t>Multilayer Perceptron, Recurrent neural network, Convolutional Neural Network</a:t>
            </a:r>
          </a:p>
        </p:txBody>
      </p:sp>
    </p:spTree>
    <p:extLst>
      <p:ext uri="{BB962C8B-B14F-4D97-AF65-F5344CB8AC3E}">
        <p14:creationId xmlns:p14="http://schemas.microsoft.com/office/powerpoint/2010/main" val="3310711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B7BC3-0ED8-984B-8F31-8ADFBCCB45E2}"/>
              </a:ext>
            </a:extLst>
          </p:cNvPr>
          <p:cNvSpPr>
            <a:spLocks noGrp="1"/>
          </p:cNvSpPr>
          <p:nvPr>
            <p:ph type="title"/>
          </p:nvPr>
        </p:nvSpPr>
        <p:spPr/>
        <p:txBody>
          <a:bodyPr/>
          <a:lstStyle/>
          <a:p>
            <a:r>
              <a:rPr lang="en-US" dirty="0">
                <a:solidFill>
                  <a:srgbClr val="000000"/>
                </a:solidFill>
                <a:latin typeface="Calibri" panose="020F0502020204030204" pitchFamily="34" charset="0"/>
              </a:rPr>
              <a:t>2019/5/8</a:t>
            </a:r>
            <a:endParaRPr lang="en-US" dirty="0"/>
          </a:p>
        </p:txBody>
      </p:sp>
      <p:graphicFrame>
        <p:nvGraphicFramePr>
          <p:cNvPr id="5" name="Content Placeholder 4">
            <a:extLst>
              <a:ext uri="{FF2B5EF4-FFF2-40B4-BE49-F238E27FC236}">
                <a16:creationId xmlns:a16="http://schemas.microsoft.com/office/drawing/2014/main" id="{1B814B38-DF4D-EB4A-996F-6755C13F3375}"/>
              </a:ext>
            </a:extLst>
          </p:cNvPr>
          <p:cNvGraphicFramePr>
            <a:graphicFrameLocks noGrp="1"/>
          </p:cNvGraphicFramePr>
          <p:nvPr>
            <p:ph idx="1"/>
            <p:extLst>
              <p:ext uri="{D42A27DB-BD31-4B8C-83A1-F6EECF244321}">
                <p14:modId xmlns:p14="http://schemas.microsoft.com/office/powerpoint/2010/main" val="2613595277"/>
              </p:ext>
            </p:extLst>
          </p:nvPr>
        </p:nvGraphicFramePr>
        <p:xfrm>
          <a:off x="3035300" y="1690688"/>
          <a:ext cx="6121399" cy="4109720"/>
        </p:xfrm>
        <a:graphic>
          <a:graphicData uri="http://schemas.openxmlformats.org/drawingml/2006/table">
            <a:tbl>
              <a:tblPr/>
              <a:tblGrid>
                <a:gridCol w="826959">
                  <a:extLst>
                    <a:ext uri="{9D8B030D-6E8A-4147-A177-3AD203B41FA5}">
                      <a16:colId xmlns:a16="http://schemas.microsoft.com/office/drawing/2014/main" val="1767207834"/>
                    </a:ext>
                  </a:extLst>
                </a:gridCol>
                <a:gridCol w="826959">
                  <a:extLst>
                    <a:ext uri="{9D8B030D-6E8A-4147-A177-3AD203B41FA5}">
                      <a16:colId xmlns:a16="http://schemas.microsoft.com/office/drawing/2014/main" val="1211362667"/>
                    </a:ext>
                  </a:extLst>
                </a:gridCol>
                <a:gridCol w="826959">
                  <a:extLst>
                    <a:ext uri="{9D8B030D-6E8A-4147-A177-3AD203B41FA5}">
                      <a16:colId xmlns:a16="http://schemas.microsoft.com/office/drawing/2014/main" val="3444836695"/>
                    </a:ext>
                  </a:extLst>
                </a:gridCol>
                <a:gridCol w="2813563">
                  <a:extLst>
                    <a:ext uri="{9D8B030D-6E8A-4147-A177-3AD203B41FA5}">
                      <a16:colId xmlns:a16="http://schemas.microsoft.com/office/drawing/2014/main" val="4163639757"/>
                    </a:ext>
                  </a:extLst>
                </a:gridCol>
                <a:gridCol w="826959">
                  <a:extLst>
                    <a:ext uri="{9D8B030D-6E8A-4147-A177-3AD203B41FA5}">
                      <a16:colId xmlns:a16="http://schemas.microsoft.com/office/drawing/2014/main" val="921213359"/>
                    </a:ext>
                  </a:extLst>
                </a:gridCol>
              </a:tblGrid>
              <a:tr h="203200">
                <a:tc>
                  <a:txBody>
                    <a:bodyPr/>
                    <a:lstStyle/>
                    <a:p>
                      <a:pPr algn="ctr" fontAlgn="ctr"/>
                      <a:r>
                        <a:rPr lang="zh-CN" altLang="en-US" sz="1100" b="1" i="0" u="none" strike="noStrike">
                          <a:solidFill>
                            <a:srgbClr val="000000"/>
                          </a:solidFill>
                          <a:effectLst/>
                          <a:latin typeface="宋体" panose="02010600030101010101" pitchFamily="2" charset="-122"/>
                          <a:ea typeface="宋体" panose="02010600030101010101" pitchFamily="2" charset="-122"/>
                        </a:rPr>
                        <a:t>序号</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100" b="1" i="0" u="none" strike="noStrike">
                          <a:solidFill>
                            <a:srgbClr val="000000"/>
                          </a:solidFill>
                          <a:effectLst/>
                          <a:latin typeface="宋体" panose="02010600030101010101" pitchFamily="2" charset="-122"/>
                          <a:ea typeface="宋体" panose="02010600030101010101" pitchFamily="2" charset="-122"/>
                        </a:rPr>
                        <a:t>姓名</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100" b="1" i="0" u="none" strike="noStrike">
                          <a:solidFill>
                            <a:srgbClr val="000000"/>
                          </a:solidFill>
                          <a:effectLst/>
                          <a:latin typeface="宋体" panose="02010600030101010101" pitchFamily="2" charset="-122"/>
                          <a:ea typeface="宋体" panose="02010600030101010101" pitchFamily="2" charset="-122"/>
                        </a:rPr>
                        <a:t>单位</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100" b="1" i="0" u="none" strike="noStrike">
                          <a:solidFill>
                            <a:srgbClr val="000000"/>
                          </a:solidFill>
                          <a:effectLst/>
                          <a:latin typeface="宋体" panose="02010600030101010101" pitchFamily="2" charset="-122"/>
                          <a:ea typeface="宋体" panose="02010600030101010101" pitchFamily="2" charset="-122"/>
                        </a:rPr>
                        <a:t>备注</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100" b="1" i="0" u="none" strike="noStrike">
                          <a:solidFill>
                            <a:srgbClr val="000000"/>
                          </a:solidFill>
                          <a:effectLst/>
                          <a:latin typeface="宋体" panose="02010600030101010101" pitchFamily="2" charset="-122"/>
                          <a:ea typeface="宋体" panose="02010600030101010101" pitchFamily="2" charset="-122"/>
                        </a:rPr>
                        <a:t>报告时间</a:t>
                      </a:r>
                    </a:p>
                  </a:txBody>
                  <a:tcPr marL="9525" marR="9525" marT="9525" marB="0" anchor="ctr">
                    <a:lnL w="6350" cap="flat" cmpd="sng" algn="ctr">
                      <a:solidFill>
                        <a:srgbClr val="000000"/>
                      </a:solidFill>
                      <a:prstDash val="solid"/>
                      <a:round/>
                      <a:headEnd type="none" w="med" len="med"/>
                      <a:tailEnd type="none" w="med" len="med"/>
                    </a:lnL>
                    <a:lnR>
                      <a:noFill/>
                    </a:lnR>
                    <a:lnT>
                      <a:noFill/>
                    </a:lnT>
                    <a:lnB>
                      <a:noFill/>
                    </a:lnB>
                  </a:tcPr>
                </a:tc>
                <a:extLst>
                  <a:ext uri="{0D108BD9-81ED-4DB2-BD59-A6C34878D82A}">
                    <a16:rowId xmlns:a16="http://schemas.microsoft.com/office/drawing/2014/main" val="956167734"/>
                  </a:ext>
                </a:extLst>
              </a:tr>
              <a:tr h="203200">
                <a:tc>
                  <a:txBody>
                    <a:bodyPr/>
                    <a:lstStyle/>
                    <a:p>
                      <a:pPr algn="ctr" fontAlgn="b"/>
                      <a:r>
                        <a:rPr lang="en-US" sz="1100" b="0" i="0" u="none" strike="noStrike">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肖天雄</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生化细胞所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rowSpan="5">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en-US" sz="1100" b="1" i="0" u="none" strike="noStrike" dirty="0">
                          <a:solidFill>
                            <a:srgbClr val="000000"/>
                          </a:solidFill>
                          <a:effectLst/>
                          <a:latin typeface="宋体" panose="02010600030101010101" pitchFamily="2" charset="-122"/>
                          <a:ea typeface="宋体" panose="02010600030101010101" pitchFamily="2" charset="-122"/>
                        </a:rPr>
                        <a:t>R language application(</a:t>
                      </a:r>
                      <a:r>
                        <a:rPr lang="en-US" sz="1100" dirty="0"/>
                        <a:t>R Markdown</a:t>
                      </a:r>
                      <a:r>
                        <a:rPr lang="en-US" sz="1100" b="1" i="0" u="none" strike="noStrike" dirty="0">
                          <a:solidFill>
                            <a:srgbClr val="000000"/>
                          </a:solidFill>
                          <a:effectLst/>
                          <a:latin typeface="宋体" panose="02010600030101010101" pitchFamily="2" charset="-122"/>
                          <a:ea typeface="宋体" panose="02010600030101010101" pitchFamily="2" charset="-122"/>
                        </a:rPr>
                        <a:t>)</a:t>
                      </a:r>
                    </a:p>
                  </a:txBody>
                  <a:tcPr marL="9525" marR="9525" marT="9525"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rowSpan="15">
                  <a:txBody>
                    <a:bodyPr/>
                    <a:lstStyle/>
                    <a:p>
                      <a:pPr algn="ctr" fontAlgn="ctr"/>
                      <a:r>
                        <a:rPr lang="en-US" sz="1100" b="0" i="0" u="none" strike="noStrike" dirty="0">
                          <a:solidFill>
                            <a:srgbClr val="000000"/>
                          </a:solidFill>
                          <a:effectLst/>
                          <a:latin typeface="Calibri" panose="020F0502020204030204" pitchFamily="34" charset="0"/>
                        </a:rPr>
                        <a:t>2019/5/8</a:t>
                      </a:r>
                    </a:p>
                  </a:txBody>
                  <a:tcPr marL="9525" marR="9525" marT="9525" marB="0" anchor="ctr">
                    <a:lnL>
                      <a:noFill/>
                    </a:lnL>
                    <a:lnR>
                      <a:noFill/>
                    </a:lnR>
                    <a:lnT>
                      <a:noFill/>
                    </a:lnT>
                    <a:lnB>
                      <a:noFill/>
                    </a:lnB>
                    <a:solidFill>
                      <a:srgbClr val="92D050"/>
                    </a:solidFill>
                  </a:tcPr>
                </a:tc>
                <a:extLst>
                  <a:ext uri="{0D108BD9-81ED-4DB2-BD59-A6C34878D82A}">
                    <a16:rowId xmlns:a16="http://schemas.microsoft.com/office/drawing/2014/main" val="521961550"/>
                  </a:ext>
                </a:extLst>
              </a:tr>
              <a:tr h="203200">
                <a:tc>
                  <a:txBody>
                    <a:bodyPr/>
                    <a:lstStyle/>
                    <a:p>
                      <a:pPr algn="ctr" fontAlgn="b"/>
                      <a:r>
                        <a:rPr lang="en-US" sz="1100" b="0" i="0" u="none" strike="noStrike">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邢茹</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生化细胞所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70571425"/>
                  </a:ext>
                </a:extLst>
              </a:tr>
              <a:tr h="203200">
                <a:tc>
                  <a:txBody>
                    <a:bodyPr/>
                    <a:lstStyle/>
                    <a:p>
                      <a:pPr algn="ctr" fontAlgn="b"/>
                      <a:r>
                        <a:rPr lang="en-US" sz="1100" b="0" i="0" u="none" strike="noStrike">
                          <a:solidFill>
                            <a:srgbClr val="000000"/>
                          </a:solidFill>
                          <a:effectLst/>
                          <a:latin typeface="Calibri" panose="020F0502020204030204" pitchFamily="34" charset="0"/>
                        </a:rPr>
                        <a:t>16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黄坤</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植生生态所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572992280"/>
                  </a:ext>
                </a:extLst>
              </a:tr>
              <a:tr h="203200">
                <a:tc>
                  <a:txBody>
                    <a:bodyPr/>
                    <a:lstStyle/>
                    <a:p>
                      <a:pPr algn="ctr" fontAlgn="b"/>
                      <a:r>
                        <a:rPr lang="en-US" sz="1100" b="0" i="0" u="none" strike="noStrike">
                          <a:solidFill>
                            <a:srgbClr val="000000"/>
                          </a:solidFill>
                          <a:effectLst/>
                          <a:latin typeface="Calibri" panose="020F0502020204030204" pitchFamily="34" charset="0"/>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徐嘉曦</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生化细胞所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196092936"/>
                  </a:ext>
                </a:extLst>
              </a:tr>
              <a:tr h="203200">
                <a:tc>
                  <a:txBody>
                    <a:bodyPr/>
                    <a:lstStyle/>
                    <a:p>
                      <a:pPr algn="ctr" fontAlgn="b"/>
                      <a:r>
                        <a:rPr lang="en-US" sz="1100" b="0" i="0" u="none" strike="noStrike">
                          <a:solidFill>
                            <a:srgbClr val="000000"/>
                          </a:solidFill>
                          <a:effectLst/>
                          <a:latin typeface="Calibri" panose="020F0502020204030204" pitchFamily="34" charset="0"/>
                        </a:rPr>
                        <a:t>38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罗宇翔</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营养与健康研究所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289797091"/>
                  </a:ext>
                </a:extLst>
              </a:tr>
              <a:tr h="203200">
                <a:tc>
                  <a:txBody>
                    <a:bodyPr/>
                    <a:lstStyle/>
                    <a:p>
                      <a:pPr algn="ctr" fontAlgn="b"/>
                      <a:r>
                        <a:rPr lang="en-US" sz="1100" b="0" i="0" u="none" strike="noStrike">
                          <a:solidFill>
                            <a:srgbClr val="000000"/>
                          </a:solidFill>
                          <a:effectLst/>
                          <a:latin typeface="Calibri" panose="020F0502020204030204" pitchFamily="34" charset="0"/>
                        </a:rPr>
                        <a:t>41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zh-CN" altLang="en-US" sz="1050" b="0" i="0" u="none" strike="noStrike">
                          <a:solidFill>
                            <a:srgbClr val="000000"/>
                          </a:solidFill>
                          <a:effectLst/>
                          <a:latin typeface="Calibri" panose="020F0502020204030204" pitchFamily="34" charset="0"/>
                        </a:rPr>
                        <a:t>黄娟</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zh-CN" altLang="en-US" sz="1050" b="0" i="0" u="none" strike="noStrike">
                          <a:solidFill>
                            <a:srgbClr val="000000"/>
                          </a:solidFill>
                          <a:effectLst/>
                          <a:latin typeface="Calibri" panose="020F0502020204030204" pitchFamily="34" charset="0"/>
                        </a:rPr>
                        <a:t>逆境中心</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rowSpan="5">
                  <a:txBody>
                    <a:bodyPr/>
                    <a:lstStyle/>
                    <a:p>
                      <a:pPr algn="ctr" fontAlgn="ctr"/>
                      <a:r>
                        <a:rPr lang="en-US" sz="1100" b="1" i="0" u="none" strike="noStrike">
                          <a:solidFill>
                            <a:srgbClr val="000000"/>
                          </a:solidFill>
                          <a:effectLst/>
                          <a:latin typeface="宋体" panose="02010600030101010101" pitchFamily="2" charset="-122"/>
                          <a:ea typeface="宋体" panose="02010600030101010101" pitchFamily="2" charset="-122"/>
                        </a:rPr>
                        <a:t>R language application(ggplot2)</a:t>
                      </a:r>
                    </a:p>
                  </a:txBody>
                  <a:tcPr marL="9525" marR="9525" marT="9525"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extLst>
                  <a:ext uri="{0D108BD9-81ED-4DB2-BD59-A6C34878D82A}">
                    <a16:rowId xmlns:a16="http://schemas.microsoft.com/office/drawing/2014/main" val="1614555146"/>
                  </a:ext>
                </a:extLst>
              </a:tr>
              <a:tr h="203200">
                <a:tc>
                  <a:txBody>
                    <a:bodyPr/>
                    <a:lstStyle/>
                    <a:p>
                      <a:pPr algn="ctr" fontAlgn="b"/>
                      <a:r>
                        <a:rPr lang="en-US" sz="1100" b="0" i="0" u="none" strike="noStrike">
                          <a:solidFill>
                            <a:srgbClr val="000000"/>
                          </a:solidFill>
                          <a:effectLst/>
                          <a:latin typeface="Calibri" panose="020F0502020204030204" pitchFamily="34" charset="0"/>
                        </a:rPr>
                        <a:t>27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zh-CN" altLang="en-US" sz="1050" b="0" i="0" u="none" strike="noStrike">
                          <a:solidFill>
                            <a:srgbClr val="000000"/>
                          </a:solidFill>
                          <a:effectLst/>
                          <a:latin typeface="Calibri" panose="020F0502020204030204" pitchFamily="34" charset="0"/>
                        </a:rPr>
                        <a:t>程序</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zh-CN" altLang="en-US" sz="1050" b="0" i="0" u="none" strike="noStrike">
                          <a:solidFill>
                            <a:srgbClr val="000000"/>
                          </a:solidFill>
                          <a:effectLst/>
                          <a:latin typeface="Calibri" panose="020F0502020204030204" pitchFamily="34" charset="0"/>
                        </a:rPr>
                        <a:t>上海药物研究所</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282627629"/>
                  </a:ext>
                </a:extLst>
              </a:tr>
              <a:tr h="203200">
                <a:tc>
                  <a:txBody>
                    <a:bodyPr/>
                    <a:lstStyle/>
                    <a:p>
                      <a:pPr algn="ctr" fontAlgn="b"/>
                      <a:r>
                        <a:rPr lang="en-US" sz="1100" b="0" i="0" u="none" strike="noStrike">
                          <a:solidFill>
                            <a:srgbClr val="000000"/>
                          </a:solidFill>
                          <a:effectLst/>
                          <a:latin typeface="Calibri" panose="020F0502020204030204" pitchFamily="34" charset="0"/>
                        </a:rPr>
                        <a:t>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zh-CN" altLang="en-US" sz="1050" b="0" i="0" u="none" strike="noStrike">
                          <a:solidFill>
                            <a:srgbClr val="000000"/>
                          </a:solidFill>
                          <a:effectLst/>
                          <a:latin typeface="Calibri" panose="020F0502020204030204" pitchFamily="34" charset="0"/>
                        </a:rPr>
                        <a:t>刘振</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zh-CN" altLang="en-US" sz="1050" b="0" i="0" u="none" strike="noStrike">
                          <a:solidFill>
                            <a:srgbClr val="000000"/>
                          </a:solidFill>
                          <a:effectLst/>
                          <a:latin typeface="Calibri" panose="020F0502020204030204" pitchFamily="34" charset="0"/>
                        </a:rPr>
                        <a:t>营养与健康研究所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77329194"/>
                  </a:ext>
                </a:extLst>
              </a:tr>
              <a:tr h="203200">
                <a:tc>
                  <a:txBody>
                    <a:bodyPr/>
                    <a:lstStyle/>
                    <a:p>
                      <a:pPr algn="ctr" fontAlgn="b"/>
                      <a:r>
                        <a:rPr lang="en-US" sz="1100" b="0" i="0" u="none" strike="noStrike" dirty="0">
                          <a:solidFill>
                            <a:srgbClr val="000000"/>
                          </a:solidFill>
                          <a:effectLst/>
                          <a:latin typeface="Calibri" panose="020F0502020204030204" pitchFamily="34" charset="0"/>
                        </a:rPr>
                        <a:t>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zh-CN" altLang="en-US" sz="1050" b="0" i="0" u="none" strike="noStrike">
                          <a:solidFill>
                            <a:srgbClr val="000000"/>
                          </a:solidFill>
                          <a:effectLst/>
                          <a:latin typeface="Calibri" panose="020F0502020204030204" pitchFamily="34" charset="0"/>
                        </a:rPr>
                        <a:t>陈梦婷</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zh-CN" altLang="en-US" sz="1050" b="0" i="0" u="none" strike="noStrike">
                          <a:solidFill>
                            <a:srgbClr val="000000"/>
                          </a:solidFill>
                          <a:effectLst/>
                          <a:latin typeface="Calibri" panose="020F0502020204030204" pitchFamily="34" charset="0"/>
                        </a:rPr>
                        <a:t>上海药物研究所</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224974567"/>
                  </a:ext>
                </a:extLst>
              </a:tr>
              <a:tr h="0">
                <a:tc>
                  <a:txBody>
                    <a:bodyPr/>
                    <a:lstStyle/>
                    <a:p>
                      <a:pPr algn="ctr" fontAlgn="b"/>
                      <a:r>
                        <a:rPr lang="en-US" sz="1100" b="0" i="0" u="none" strike="noStrike">
                          <a:solidFill>
                            <a:srgbClr val="000000"/>
                          </a:solidFill>
                          <a:effectLst/>
                          <a:latin typeface="Calibri" panose="020F0502020204030204" pitchFamily="34" charset="0"/>
                        </a:rPr>
                        <a:t>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zh-CN" altLang="en-US" sz="1050" b="0" i="0" u="none" strike="noStrike">
                          <a:solidFill>
                            <a:srgbClr val="000000"/>
                          </a:solidFill>
                          <a:effectLst/>
                          <a:latin typeface="Calibri" panose="020F0502020204030204" pitchFamily="34" charset="0"/>
                        </a:rPr>
                        <a:t>乐子薇</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zh-CN" altLang="en-US" sz="1050" b="0" i="0" u="none" strike="noStrike">
                          <a:solidFill>
                            <a:srgbClr val="000000"/>
                          </a:solidFill>
                          <a:effectLst/>
                          <a:latin typeface="Calibri" panose="020F0502020204030204" pitchFamily="34" charset="0"/>
                        </a:rPr>
                        <a:t>神经所</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753067943"/>
                  </a:ext>
                </a:extLst>
              </a:tr>
              <a:tr h="203200">
                <a:tc>
                  <a:txBody>
                    <a:bodyPr/>
                    <a:lstStyle/>
                    <a:p>
                      <a:pPr algn="ctr" fontAlgn="b"/>
                      <a:r>
                        <a:rPr lang="en-US" sz="1100" b="0" i="0" u="none" strike="noStrike">
                          <a:solidFill>
                            <a:srgbClr val="000000"/>
                          </a:solidFill>
                          <a:effectLst/>
                          <a:latin typeface="Calibri" panose="020F0502020204030204" pitchFamily="34" charset="0"/>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郭双琴</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植生生态所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rowSpan="5">
                  <a:txBody>
                    <a:bodyPr/>
                    <a:lstStyle/>
                    <a:p>
                      <a:pPr algn="ctr" fontAlgn="ctr"/>
                      <a:r>
                        <a:rPr lang="en-US" sz="1100" b="1" i="0" u="none" strike="noStrike" dirty="0">
                          <a:solidFill>
                            <a:srgbClr val="000000"/>
                          </a:solidFill>
                          <a:effectLst/>
                          <a:latin typeface="宋体" panose="02010600030101010101" pitchFamily="2" charset="-122"/>
                          <a:ea typeface="宋体" panose="02010600030101010101" pitchFamily="2" charset="-122"/>
                        </a:rPr>
                        <a:t>R language application(</a:t>
                      </a:r>
                      <a:r>
                        <a:rPr lang="en-US" sz="1100" b="1" i="0" u="none" strike="noStrike" dirty="0" err="1">
                          <a:solidFill>
                            <a:srgbClr val="000000"/>
                          </a:solidFill>
                          <a:effectLst/>
                          <a:latin typeface="宋体" panose="02010600030101010101" pitchFamily="2" charset="-122"/>
                          <a:ea typeface="宋体" panose="02010600030101010101" pitchFamily="2" charset="-122"/>
                        </a:rPr>
                        <a:t>bioconductor</a:t>
                      </a:r>
                      <a:r>
                        <a:rPr lang="en-US" sz="1100" b="1" i="0" u="none" strike="noStrike" dirty="0">
                          <a:solidFill>
                            <a:srgbClr val="000000"/>
                          </a:solidFill>
                          <a:effectLst/>
                          <a:latin typeface="宋体" panose="02010600030101010101" pitchFamily="2" charset="-122"/>
                          <a:ea typeface="宋体" panose="02010600030101010101" pitchFamily="2" charset="-122"/>
                        </a:rPr>
                        <a:t>)</a:t>
                      </a:r>
                    </a:p>
                  </a:txBody>
                  <a:tcPr marL="9525" marR="9525" marT="9525"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extLst>
                  <a:ext uri="{0D108BD9-81ED-4DB2-BD59-A6C34878D82A}">
                    <a16:rowId xmlns:a16="http://schemas.microsoft.com/office/drawing/2014/main" val="3954914565"/>
                  </a:ext>
                </a:extLst>
              </a:tr>
              <a:tr h="203200">
                <a:tc>
                  <a:txBody>
                    <a:bodyPr/>
                    <a:lstStyle/>
                    <a:p>
                      <a:pPr algn="ctr" fontAlgn="b"/>
                      <a:r>
                        <a:rPr lang="en-US" sz="1100" b="0" i="0" u="none" strike="noStrike">
                          <a:solidFill>
                            <a:srgbClr val="000000"/>
                          </a:solidFill>
                          <a:effectLst/>
                          <a:latin typeface="Calibri" panose="020F0502020204030204" pitchFamily="34" charset="0"/>
                        </a:rPr>
                        <a:t>32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曹芹</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b"/>
                      <a:r>
                        <a:rPr lang="zh-CN" altLang="en-US" sz="1050" b="0" i="0" u="none" strike="noStrike">
                          <a:solidFill>
                            <a:srgbClr val="000000"/>
                          </a:solidFill>
                          <a:effectLst/>
                          <a:latin typeface="Calibri" panose="020F0502020204030204" pitchFamily="34" charset="0"/>
                        </a:rPr>
                        <a:t>上海药物研究所</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601540843"/>
                  </a:ext>
                </a:extLst>
              </a:tr>
              <a:tr h="203200">
                <a:tc>
                  <a:txBody>
                    <a:bodyPr/>
                    <a:lstStyle/>
                    <a:p>
                      <a:pPr algn="ctr" fontAlgn="b"/>
                      <a:r>
                        <a:rPr lang="en-US" sz="1100" b="0" i="0" u="none" strike="noStrike">
                          <a:solidFill>
                            <a:srgbClr val="000000"/>
                          </a:solidFill>
                          <a:effectLst/>
                          <a:latin typeface="Calibri" panose="020F0502020204030204" pitchFamily="34" charset="0"/>
                        </a:rPr>
                        <a:t>19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高政圆</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b"/>
                      <a:r>
                        <a:rPr lang="zh-CN" altLang="en-US" sz="1050" b="0" i="0" u="none" strike="noStrike" dirty="0">
                          <a:solidFill>
                            <a:srgbClr val="000000"/>
                          </a:solidFill>
                          <a:effectLst/>
                          <a:latin typeface="Calibri" panose="020F0502020204030204" pitchFamily="34" charset="0"/>
                        </a:rPr>
                        <a:t>神经所</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384263665"/>
                  </a:ext>
                </a:extLst>
              </a:tr>
              <a:tr h="203200">
                <a:tc>
                  <a:txBody>
                    <a:bodyPr/>
                    <a:lstStyle/>
                    <a:p>
                      <a:pPr algn="ctr" fontAlgn="b"/>
                      <a:r>
                        <a:rPr lang="en-US" sz="1100" b="0" i="0" u="none" strike="noStrike">
                          <a:solidFill>
                            <a:srgbClr val="000000"/>
                          </a:solidFill>
                          <a:effectLst/>
                          <a:latin typeface="Calibri" panose="020F0502020204030204" pitchFamily="34" charset="0"/>
                        </a:rPr>
                        <a:t>29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范仕杰</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b"/>
                      <a:r>
                        <a:rPr lang="zh-CN" altLang="en-US" sz="1050" b="0" i="0" u="none" strike="noStrike">
                          <a:solidFill>
                            <a:srgbClr val="000000"/>
                          </a:solidFill>
                          <a:effectLst/>
                          <a:latin typeface="Calibri" panose="020F0502020204030204" pitchFamily="34" charset="0"/>
                        </a:rPr>
                        <a:t>上海药物研究所</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263512753"/>
                  </a:ext>
                </a:extLst>
              </a:tr>
              <a:tr h="203200">
                <a:tc>
                  <a:txBody>
                    <a:bodyPr/>
                    <a:lstStyle/>
                    <a:p>
                      <a:pPr algn="ctr" fontAlgn="b"/>
                      <a:r>
                        <a:rPr lang="en-US" sz="1100" b="0" i="0" u="none" strike="noStrike">
                          <a:solidFill>
                            <a:srgbClr val="000000"/>
                          </a:solidFill>
                          <a:effectLst/>
                          <a:latin typeface="Calibri" panose="020F0502020204030204" pitchFamily="34" charset="0"/>
                        </a:rPr>
                        <a:t>34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a:solidFill>
                            <a:srgbClr val="000000"/>
                          </a:solidFill>
                          <a:effectLst/>
                          <a:latin typeface="Calibri" panose="020F0502020204030204" pitchFamily="34" charset="0"/>
                        </a:rPr>
                        <a:t>林欣</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zh-CN" altLang="en-US" sz="1050" b="0" i="0" u="none" strike="noStrike" dirty="0">
                          <a:solidFill>
                            <a:srgbClr val="000000"/>
                          </a:solidFill>
                          <a:effectLst/>
                          <a:latin typeface="Calibri" panose="020F0502020204030204" pitchFamily="34" charset="0"/>
                        </a:rPr>
                        <a:t>营养与健康研究所</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94320573"/>
                  </a:ext>
                </a:extLst>
              </a:tr>
            </a:tbl>
          </a:graphicData>
        </a:graphic>
      </p:graphicFrame>
    </p:spTree>
    <p:extLst>
      <p:ext uri="{BB962C8B-B14F-4D97-AF65-F5344CB8AC3E}">
        <p14:creationId xmlns:p14="http://schemas.microsoft.com/office/powerpoint/2010/main" val="9418747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313</TotalTime>
  <Words>1125</Words>
  <Application>Microsoft Macintosh PowerPoint</Application>
  <PresentationFormat>Widescreen</PresentationFormat>
  <Paragraphs>369</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宋体</vt:lpstr>
      <vt:lpstr>Arial</vt:lpstr>
      <vt:lpstr>Calibri</vt:lpstr>
      <vt:lpstr>Calibri Light</vt:lpstr>
      <vt:lpstr>Cambria Math</vt:lpstr>
      <vt:lpstr>Office Theme</vt:lpstr>
      <vt:lpstr>《生物医学统计学》讨论课</vt:lpstr>
      <vt:lpstr>Outline</vt:lpstr>
      <vt:lpstr>Hypothesis Testing</vt:lpstr>
      <vt:lpstr>Step 1: State the Null Hypothesis</vt:lpstr>
      <vt:lpstr>Step 2: State the Alternative Hypothesis</vt:lpstr>
      <vt:lpstr>Step 3: Set α</vt:lpstr>
      <vt:lpstr>Step 4: Collect Data</vt:lpstr>
      <vt:lpstr>Group Presentation</vt:lpstr>
      <vt:lpstr>2019/5/8</vt:lpstr>
      <vt:lpstr>2019/5/22</vt:lpstr>
      <vt:lpstr>2019/6/5</vt:lpstr>
      <vt:lpstr>要求</vt:lpstr>
      <vt:lpstr>Class discussion</vt:lpstr>
      <vt:lpstr>PowerPoint Presentation</vt:lpstr>
      <vt:lpstr>PowerPoint Presentation</vt:lpstr>
      <vt:lpstr>Class feedback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《生物医学统计学》讨论课</dc:title>
  <dc:creator>齐 光耀</dc:creator>
  <cp:lastModifiedBy>齐 光耀</cp:lastModifiedBy>
  <cp:revision>66</cp:revision>
  <dcterms:created xsi:type="dcterms:W3CDTF">2019-04-21T06:41:18Z</dcterms:created>
  <dcterms:modified xsi:type="dcterms:W3CDTF">2019-04-24T09:29:41Z</dcterms:modified>
</cp:coreProperties>
</file>

<file path=docProps/thumbnail.jpeg>
</file>